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
  </p:notesMasterIdLst>
  <p:sldIdLst>
    <p:sldId id="256" r:id="rId2"/>
    <p:sldId id="257" r:id="rId3"/>
    <p:sldId id="262" r:id="rId4"/>
    <p:sldId id="300" r:id="rId5"/>
    <p:sldId id="307" r:id="rId6"/>
    <p:sldId id="274" r:id="rId7"/>
    <p:sldId id="275" r:id="rId8"/>
    <p:sldId id="294" r:id="rId9"/>
    <p:sldId id="314" r:id="rId10"/>
    <p:sldId id="308" r:id="rId11"/>
    <p:sldId id="301" r:id="rId12"/>
    <p:sldId id="302" r:id="rId13"/>
    <p:sldId id="303" r:id="rId14"/>
    <p:sldId id="322" r:id="rId15"/>
    <p:sldId id="323" r:id="rId16"/>
    <p:sldId id="324" r:id="rId17"/>
    <p:sldId id="325" r:id="rId18"/>
    <p:sldId id="326" r:id="rId19"/>
    <p:sldId id="304" r:id="rId20"/>
    <p:sldId id="305" r:id="rId21"/>
    <p:sldId id="327" r:id="rId22"/>
    <p:sldId id="306" r:id="rId23"/>
    <p:sldId id="276" r:id="rId24"/>
    <p:sldId id="315" r:id="rId25"/>
    <p:sldId id="277" r:id="rId26"/>
    <p:sldId id="328" r:id="rId27"/>
    <p:sldId id="329" r:id="rId28"/>
    <p:sldId id="330" r:id="rId29"/>
    <p:sldId id="331" r:id="rId30"/>
    <p:sldId id="278" r:id="rId31"/>
    <p:sldId id="320" r:id="rId32"/>
    <p:sldId id="279" r:id="rId33"/>
    <p:sldId id="332" r:id="rId34"/>
    <p:sldId id="316" r:id="rId35"/>
    <p:sldId id="333" r:id="rId36"/>
    <p:sldId id="334" r:id="rId37"/>
    <p:sldId id="321" r:id="rId38"/>
    <p:sldId id="309" r:id="rId39"/>
    <p:sldId id="344" r:id="rId40"/>
    <p:sldId id="280" r:id="rId41"/>
    <p:sldId id="310" r:id="rId42"/>
    <p:sldId id="335" r:id="rId43"/>
    <p:sldId id="336" r:id="rId44"/>
    <p:sldId id="337" r:id="rId45"/>
    <p:sldId id="281" r:id="rId46"/>
    <p:sldId id="338" r:id="rId47"/>
    <p:sldId id="339" r:id="rId48"/>
    <p:sldId id="282" r:id="rId49"/>
    <p:sldId id="283" r:id="rId50"/>
    <p:sldId id="340" r:id="rId51"/>
    <p:sldId id="341" r:id="rId52"/>
    <p:sldId id="317" r:id="rId53"/>
    <p:sldId id="284" r:id="rId54"/>
    <p:sldId id="285" r:id="rId55"/>
    <p:sldId id="342" r:id="rId56"/>
    <p:sldId id="343" r:id="rId57"/>
    <p:sldId id="311" r:id="rId58"/>
    <p:sldId id="345" r:id="rId59"/>
    <p:sldId id="346" r:id="rId60"/>
    <p:sldId id="286" r:id="rId61"/>
    <p:sldId id="287" r:id="rId62"/>
    <p:sldId id="288" r:id="rId63"/>
    <p:sldId id="347" r:id="rId64"/>
    <p:sldId id="348" r:id="rId65"/>
    <p:sldId id="349" r:id="rId66"/>
    <p:sldId id="350" r:id="rId67"/>
    <p:sldId id="289" r:id="rId68"/>
    <p:sldId id="351" r:id="rId69"/>
    <p:sldId id="352" r:id="rId70"/>
    <p:sldId id="290" r:id="rId71"/>
    <p:sldId id="353" r:id="rId72"/>
    <p:sldId id="312" r:id="rId73"/>
    <p:sldId id="354" r:id="rId74"/>
    <p:sldId id="355" r:id="rId75"/>
    <p:sldId id="356" r:id="rId76"/>
    <p:sldId id="318" r:id="rId77"/>
    <p:sldId id="291" r:id="rId78"/>
    <p:sldId id="292" r:id="rId79"/>
    <p:sldId id="313" r:id="rId80"/>
    <p:sldId id="263"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4" d="100"/>
          <a:sy n="94" d="100"/>
        </p:scale>
        <p:origin x="-704" y="-192"/>
      </p:cViewPr>
      <p:guideLst>
        <p:guide orient="horz" pos="2160"/>
        <p:guide pos="2880"/>
      </p:guideLst>
    </p:cSldViewPr>
  </p:slideViewPr>
  <p:notesTextViewPr>
    <p:cViewPr>
      <p:scale>
        <a:sx n="1" d="1"/>
        <a:sy n="1" d="1"/>
      </p:scale>
      <p:origin x="0" y="0"/>
    </p:cViewPr>
  </p:notesTextViewPr>
  <p:sorterViewPr>
    <p:cViewPr>
      <p:scale>
        <a:sx n="100" d="100"/>
        <a:sy n="100" d="100"/>
      </p:scale>
      <p:origin x="0" y="17584"/>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notesMaster" Target="notesMasters/notesMaster1.xml"/><Relationship Id="rId83" Type="http://schemas.openxmlformats.org/officeDocument/2006/relationships/printerSettings" Target="printerSettings/printerSettings1.bin"/><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D61308-ABED-9F4D-9A64-58A78EB579DB}" type="datetimeFigureOut">
              <a:rPr lang="en-US" smtClean="0"/>
              <a:t>1/29/17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CDD2B3-5A98-E64E-A172-C0605898DB67}" type="slidenum">
              <a:rPr lang="en-US" smtClean="0"/>
              <a:t>‹#›</a:t>
            </a:fld>
            <a:endParaRPr lang="en-US"/>
          </a:p>
        </p:txBody>
      </p:sp>
    </p:spTree>
    <p:extLst>
      <p:ext uri="{BB962C8B-B14F-4D97-AF65-F5344CB8AC3E}">
        <p14:creationId xmlns:p14="http://schemas.microsoft.com/office/powerpoint/2010/main" val="412113218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DB5A3A6F-016E-4FB2-BCAC-7BB4F50AE184}" type="slidenum">
              <a:rPr lang="en-US" sz="1200">
                <a:solidFill>
                  <a:srgbClr val="000000"/>
                </a:solidFill>
              </a:rPr>
              <a:pPr algn="r"/>
              <a:t>4</a:t>
            </a:fld>
            <a:endParaRPr lang="en-US" sz="1200">
              <a:solidFill>
                <a:srgbClr val="000000"/>
              </a:solidFill>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D35D41CC-8A5F-4248-AD9E-833D44077DB6}" type="slidenum">
              <a:rPr lang="en-US" smtClean="0">
                <a:solidFill>
                  <a:srgbClr val="000000"/>
                </a:solidFill>
              </a:rPr>
              <a:pPr/>
              <a:t>19</a:t>
            </a:fld>
            <a:endParaRPr lang="en-US" smtClean="0">
              <a:solidFill>
                <a:srgbClr val="000000"/>
              </a:solidFill>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D35D41CC-8A5F-4248-AD9E-833D44077DB6}" type="slidenum">
              <a:rPr lang="en-US" smtClean="0">
                <a:solidFill>
                  <a:srgbClr val="000000"/>
                </a:solidFill>
              </a:rPr>
              <a:pPr/>
              <a:t>20</a:t>
            </a:fld>
            <a:endParaRPr lang="en-US" smtClean="0">
              <a:solidFill>
                <a:srgbClr val="000000"/>
              </a:solidFill>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34A288F1-BA38-4625-A7E0-4DF25FCF75F8}" type="slidenum">
              <a:rPr lang="en-US" smtClean="0">
                <a:solidFill>
                  <a:srgbClr val="000000"/>
                </a:solidFill>
              </a:rPr>
              <a:pPr/>
              <a:t>21</a:t>
            </a:fld>
            <a:endParaRPr lang="en-US" smtClean="0">
              <a:solidFill>
                <a:srgbClr val="000000"/>
              </a:solidFill>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D35D41CC-8A5F-4248-AD9E-833D44077DB6}" type="slidenum">
              <a:rPr lang="en-US" smtClean="0">
                <a:solidFill>
                  <a:srgbClr val="000000"/>
                </a:solidFill>
              </a:rPr>
              <a:pPr/>
              <a:t>22</a:t>
            </a:fld>
            <a:endParaRPr lang="en-US" smtClean="0">
              <a:solidFill>
                <a:srgbClr val="000000"/>
              </a:solidFill>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p>
            <a:fld id="{C2FD1BAA-1BDC-4CB1-82B6-3618842EC777}" type="slidenum">
              <a:rPr lang="en-US" smtClean="0">
                <a:solidFill>
                  <a:srgbClr val="000000"/>
                </a:solidFill>
              </a:rPr>
              <a:pPr/>
              <a:t>26</a:t>
            </a:fld>
            <a:endParaRPr lang="en-US" smtClean="0">
              <a:solidFill>
                <a:srgbClr val="000000"/>
              </a:solidFill>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p>
            <a:fld id="{22AE2983-0DAA-4057-A8F2-1819772A4AC7}" type="slidenum">
              <a:rPr lang="en-US" smtClean="0">
                <a:solidFill>
                  <a:srgbClr val="000000"/>
                </a:solidFill>
              </a:rPr>
              <a:pPr/>
              <a:t>27</a:t>
            </a:fld>
            <a:endParaRPr lang="en-US" smtClean="0">
              <a:solidFill>
                <a:srgbClr val="000000"/>
              </a:solidFill>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84459885-6096-4429-808D-FCDAB5F8E4B3}" type="slidenum">
              <a:rPr lang="en-US" smtClean="0">
                <a:solidFill>
                  <a:srgbClr val="000000"/>
                </a:solidFill>
              </a:rPr>
              <a:pPr/>
              <a:t>28</a:t>
            </a:fld>
            <a:endParaRPr lang="en-US" smtClean="0">
              <a:solidFill>
                <a:srgbClr val="000000"/>
              </a:solidFill>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AC528330-D3B4-4629-90DF-1052AD5FF543}" type="slidenum">
              <a:rPr lang="en-US" smtClean="0">
                <a:solidFill>
                  <a:srgbClr val="000000"/>
                </a:solidFill>
              </a:rPr>
              <a:pPr/>
              <a:t>29</a:t>
            </a:fld>
            <a:endParaRPr lang="en-US" smtClean="0">
              <a:solidFill>
                <a:srgbClr val="000000"/>
              </a:solidFill>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943EFEF7-B2FA-4271-975D-9C23F655E6B3}" type="slidenum">
              <a:rPr lang="en-US" smtClean="0">
                <a:solidFill>
                  <a:srgbClr val="000000"/>
                </a:solidFill>
              </a:rPr>
              <a:pPr/>
              <a:t>33</a:t>
            </a:fld>
            <a:endParaRPr lang="en-US" smtClean="0">
              <a:solidFill>
                <a:srgbClr val="000000"/>
              </a:solidFill>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p>
            <a:fld id="{512A7249-A171-4EAF-AFF4-C1BC6262C737}" type="slidenum">
              <a:rPr lang="en-US" smtClean="0">
                <a:solidFill>
                  <a:srgbClr val="000000"/>
                </a:solidFill>
              </a:rPr>
              <a:pPr/>
              <a:t>11</a:t>
            </a:fld>
            <a:endParaRPr lang="en-US" smtClean="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69B547C8-9DDD-4448-8A3F-608B751F90B3}" type="slidenum">
              <a:rPr lang="en-US" smtClean="0">
                <a:solidFill>
                  <a:srgbClr val="000000"/>
                </a:solidFill>
              </a:rPr>
              <a:pPr/>
              <a:t>58</a:t>
            </a:fld>
            <a:endParaRPr lang="en-US" smtClean="0">
              <a:solidFill>
                <a:srgbClr val="000000"/>
              </a:solidFill>
            </a:endParaRPr>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0C82907B-E823-4AD6-838E-3A9BFCA56D86}" type="slidenum">
              <a:rPr lang="en-US" smtClean="0">
                <a:solidFill>
                  <a:srgbClr val="000000"/>
                </a:solidFill>
              </a:rPr>
              <a:pPr/>
              <a:t>59</a:t>
            </a:fld>
            <a:endParaRPr lang="en-US" smtClean="0">
              <a:solidFill>
                <a:srgbClr val="000000"/>
              </a:solidFill>
            </a:endParaRPr>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D35D41CC-8A5F-4248-AD9E-833D44077DB6}" type="slidenum">
              <a:rPr lang="en-US" smtClean="0">
                <a:solidFill>
                  <a:srgbClr val="000000"/>
                </a:solidFill>
              </a:rPr>
              <a:pPr/>
              <a:t>12</a:t>
            </a:fld>
            <a:endParaRPr lang="en-US" smtClean="0">
              <a:solidFill>
                <a:srgbClr val="000000"/>
              </a:solidFill>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D8A3757F-B278-49CD-8BD0-30808EBE395D}" type="slidenum">
              <a:rPr lang="en-US" smtClean="0">
                <a:solidFill>
                  <a:srgbClr val="000000"/>
                </a:solidFill>
              </a:rPr>
              <a:pPr/>
              <a:t>66</a:t>
            </a:fld>
            <a:endParaRPr lang="en-US" smtClean="0">
              <a:solidFill>
                <a:srgbClr val="000000"/>
              </a:solidFill>
            </a:endParaRPr>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0C3BFE93-B9FF-4907-887D-CEF6052242F7}" type="slidenum">
              <a:rPr lang="en-US" smtClean="0">
                <a:solidFill>
                  <a:srgbClr val="000000"/>
                </a:solidFill>
              </a:rPr>
              <a:pPr/>
              <a:t>68</a:t>
            </a:fld>
            <a:endParaRPr lang="en-US" smtClean="0">
              <a:solidFill>
                <a:srgbClr val="000000"/>
              </a:solidFill>
            </a:endParaRPr>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ADA58652-81D6-42DC-8B2F-2CFD465D5732}" type="slidenum">
              <a:rPr lang="en-US">
                <a:solidFill>
                  <a:srgbClr val="000000"/>
                </a:solidFill>
              </a:rPr>
              <a:pPr/>
              <a:t>73</a:t>
            </a:fld>
            <a:endParaRPr lang="en-US">
              <a:solidFill>
                <a:srgbClr val="000000"/>
              </a:solidFill>
            </a:endParaRPr>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D35D41CC-8A5F-4248-AD9E-833D44077DB6}" type="slidenum">
              <a:rPr lang="en-US" smtClean="0">
                <a:solidFill>
                  <a:srgbClr val="000000"/>
                </a:solidFill>
              </a:rPr>
              <a:pPr/>
              <a:t>13</a:t>
            </a:fld>
            <a:endParaRPr lang="en-US" smtClean="0">
              <a:solidFill>
                <a:srgbClr val="000000"/>
              </a:solidFill>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9BBFB10B-15C7-4D1F-B426-61ED3B1BAEB6}" type="slidenum">
              <a:rPr lang="en-US" smtClean="0">
                <a:solidFill>
                  <a:srgbClr val="000000"/>
                </a:solidFill>
              </a:rPr>
              <a:pPr/>
              <a:t>14</a:t>
            </a:fld>
            <a:endParaRPr lang="en-US" smtClean="0">
              <a:solidFill>
                <a:srgbClr val="000000"/>
              </a:solidFill>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p>
            <a:fld id="{CF84F4D0-C531-4827-9F27-B9734DD17B5E}" type="slidenum">
              <a:rPr lang="en-US" smtClean="0">
                <a:solidFill>
                  <a:srgbClr val="000000"/>
                </a:solidFill>
              </a:rPr>
              <a:pPr/>
              <a:t>15</a:t>
            </a:fld>
            <a:endParaRPr lang="en-US" smtClean="0">
              <a:solidFill>
                <a:srgbClr val="000000"/>
              </a:solidFill>
            </a:endParaRPr>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fld id="{356A1ADC-C2AF-4F29-A0A6-7472E6F867CD}" type="slidenum">
              <a:rPr lang="en-US" smtClean="0">
                <a:solidFill>
                  <a:srgbClr val="000000"/>
                </a:solidFill>
              </a:rPr>
              <a:pPr/>
              <a:t>16</a:t>
            </a:fld>
            <a:endParaRPr lang="en-US" smtClean="0">
              <a:solidFill>
                <a:srgbClr val="000000"/>
              </a:solidFill>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p>
            <a:fld id="{84793235-CD37-4F4C-A72D-1B125FFD5A5C}" type="slidenum">
              <a:rPr lang="en-US" smtClean="0">
                <a:solidFill>
                  <a:srgbClr val="000000"/>
                </a:solidFill>
              </a:rPr>
              <a:pPr/>
              <a:t>17</a:t>
            </a:fld>
            <a:endParaRPr lang="en-US" smtClean="0">
              <a:solidFill>
                <a:srgbClr val="000000"/>
              </a:solidFill>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p:spPr>
        <p:txBody>
          <a:bodyPr/>
          <a:lstStyle/>
          <a:p>
            <a:fld id="{9353568D-B226-43DC-89A5-07CB9974DC6F}" type="slidenum">
              <a:rPr lang="en-US" smtClean="0">
                <a:solidFill>
                  <a:srgbClr val="000000"/>
                </a:solidFill>
              </a:rPr>
              <a:pPr/>
              <a:t>18</a:t>
            </a:fld>
            <a:endParaRPr lang="en-US" smtClean="0">
              <a:solidFill>
                <a:srgbClr val="000000"/>
              </a:solidFill>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F767EA17-8ED0-4BB2-BF40-71C42A3CE44C}" type="datetimeFigureOut">
              <a:rPr lang="en-US" smtClean="0"/>
              <a:t>1/28/17</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4DC8410E-900F-4F6A-9052-9B5226BABD50}"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767EA17-8ED0-4BB2-BF40-71C42A3CE44C}" type="datetimeFigureOut">
              <a:rPr lang="en-US" smtClean="0"/>
              <a:t>1/28/17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767EA17-8ED0-4BB2-BF40-71C42A3CE44C}" type="datetimeFigureOut">
              <a:rPr lang="en-US" smtClean="0"/>
              <a:t>1/28/17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767EA17-8ED0-4BB2-BF40-71C42A3CE44C}" type="datetimeFigureOut">
              <a:rPr lang="en-US" smtClean="0"/>
              <a:t>1/28/17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F767EA17-8ED0-4BB2-BF40-71C42A3CE44C}" type="datetimeFigureOut">
              <a:rPr lang="en-US" smtClean="0"/>
              <a:t>1/28/17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DC8410E-900F-4F6A-9052-9B5226BABD50}"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767EA17-8ED0-4BB2-BF40-71C42A3CE44C}" type="datetimeFigureOut">
              <a:rPr lang="en-US" smtClean="0"/>
              <a:t>1/28/17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F767EA17-8ED0-4BB2-BF40-71C42A3CE44C}" type="datetimeFigureOut">
              <a:rPr lang="en-US" smtClean="0"/>
              <a:t>1/28/17</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F767EA17-8ED0-4BB2-BF40-71C42A3CE44C}" type="datetimeFigureOut">
              <a:rPr lang="en-US" smtClean="0"/>
              <a:t>1/28/17</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F767EA17-8ED0-4BB2-BF40-71C42A3CE44C}" type="datetimeFigureOut">
              <a:rPr lang="en-US" smtClean="0"/>
              <a:t>1/28/17</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DC8410E-900F-4F6A-9052-9B5226BABD50}"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767EA17-8ED0-4BB2-BF40-71C42A3CE44C}" type="datetimeFigureOut">
              <a:rPr lang="en-US" smtClean="0"/>
              <a:t>1/28/17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F767EA17-8ED0-4BB2-BF40-71C42A3CE44C}" type="datetimeFigureOut">
              <a:rPr lang="en-US" smtClean="0"/>
              <a:t>1/28/17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DC8410E-900F-4F6A-9052-9B5226BABD50}"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F767EA17-8ED0-4BB2-BF40-71C42A3CE44C}" type="datetimeFigureOut">
              <a:rPr lang="en-US" smtClean="0"/>
              <a:t>1/28/17</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4DC8410E-900F-4F6A-9052-9B5226BABD50}"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jpe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0200" y="1905000"/>
            <a:ext cx="7086600" cy="954107"/>
          </a:xfrm>
          <a:prstGeom prst="rect">
            <a:avLst/>
          </a:prstGeom>
          <a:noFill/>
        </p:spPr>
        <p:txBody>
          <a:bodyPr wrap="square" rtlCol="0">
            <a:spAutoFit/>
          </a:bodyPr>
          <a:lstStyle/>
          <a:p>
            <a:pPr algn="ctr"/>
            <a:r>
              <a:rPr lang="en-US" sz="2800" dirty="0" smtClean="0"/>
              <a:t>Chapter 5:</a:t>
            </a:r>
          </a:p>
          <a:p>
            <a:pPr algn="ctr"/>
            <a:r>
              <a:rPr lang="en-US" sz="2800" dirty="0" smtClean="0"/>
              <a:t>Advanced Database Searching</a:t>
            </a:r>
            <a:endParaRPr lang="en-US" sz="2800" dirty="0"/>
          </a:p>
        </p:txBody>
      </p:sp>
      <p:sp>
        <p:nvSpPr>
          <p:cNvPr id="5" name="TextBox 4"/>
          <p:cNvSpPr txBox="1"/>
          <p:nvPr/>
        </p:nvSpPr>
        <p:spPr>
          <a:xfrm>
            <a:off x="1524000" y="4724400"/>
            <a:ext cx="7086600" cy="1938992"/>
          </a:xfrm>
          <a:prstGeom prst="rect">
            <a:avLst/>
          </a:prstGeom>
          <a:noFill/>
        </p:spPr>
        <p:txBody>
          <a:bodyPr wrap="square" rtlCol="0">
            <a:spAutoFit/>
          </a:bodyPr>
          <a:lstStyle/>
          <a:p>
            <a:pPr algn="ctr"/>
            <a:r>
              <a:rPr lang="en-US" sz="2400" dirty="0" smtClean="0"/>
              <a:t>Jonathan Pevsner, Ph.D.</a:t>
            </a:r>
          </a:p>
          <a:p>
            <a:pPr algn="ctr"/>
            <a:r>
              <a:rPr lang="en-US" sz="2400" dirty="0" smtClean="0"/>
              <a:t>pevsner@kennedykrieger.org</a:t>
            </a:r>
          </a:p>
          <a:p>
            <a:pPr algn="ctr"/>
            <a:r>
              <a:rPr lang="en-US" sz="2400" dirty="0" smtClean="0"/>
              <a:t>Bioinformatics and Functional Genomics </a:t>
            </a:r>
          </a:p>
          <a:p>
            <a:pPr algn="ctr"/>
            <a:r>
              <a:rPr lang="en-US" sz="2400" dirty="0" smtClean="0"/>
              <a:t>(Wiley-</a:t>
            </a:r>
            <a:r>
              <a:rPr lang="en-US" sz="2400" dirty="0" err="1" smtClean="0"/>
              <a:t>Liss</a:t>
            </a:r>
            <a:r>
              <a:rPr lang="en-US" sz="2400" dirty="0" smtClean="0"/>
              <a:t>, 3</a:t>
            </a:r>
            <a:r>
              <a:rPr lang="en-US" sz="2400" baseline="30000" dirty="0" smtClean="0"/>
              <a:t>rd</a:t>
            </a:r>
            <a:r>
              <a:rPr lang="en-US" sz="2400" dirty="0" smtClean="0"/>
              <a:t> edition, 2015)</a:t>
            </a:r>
          </a:p>
          <a:p>
            <a:pPr algn="ctr"/>
            <a:r>
              <a:rPr lang="en-US" sz="2400" dirty="0" smtClean="0"/>
              <a:t>You may use this PowerPoint for teaching purposes</a:t>
            </a:r>
          </a:p>
        </p:txBody>
      </p:sp>
    </p:spTree>
    <p:extLst>
      <p:ext uri="{BB962C8B-B14F-4D97-AF65-F5344CB8AC3E}">
        <p14:creationId xmlns:p14="http://schemas.microsoft.com/office/powerpoint/2010/main" val="27382858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1981200"/>
            <a:ext cx="7620000" cy="304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371600" y="1524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371600" y="1003042"/>
            <a:ext cx="7467600" cy="5016758"/>
          </a:xfrm>
          <a:prstGeom prst="rect">
            <a:avLst/>
          </a:prstGeom>
          <a:noFill/>
        </p:spPr>
        <p:txBody>
          <a:bodyPr wrap="square" rtlCol="0">
            <a:spAutoFit/>
          </a:bodyPr>
          <a:lstStyle/>
          <a:p>
            <a:r>
              <a:rPr lang="en-US" sz="2000" dirty="0" smtClean="0"/>
              <a:t>Introduction</a:t>
            </a:r>
          </a:p>
          <a:p>
            <a:r>
              <a:rPr lang="en-US" sz="2000" dirty="0" smtClean="0"/>
              <a:t>Specialized BLAST sites</a:t>
            </a:r>
            <a:endParaRPr lang="en-US" sz="2000" dirty="0"/>
          </a:p>
          <a:p>
            <a:r>
              <a:rPr lang="en-US" sz="2000" dirty="0" smtClean="0"/>
              <a:t>	Organism-</a:t>
            </a:r>
            <a:r>
              <a:rPr lang="en-US" sz="2000" dirty="0"/>
              <a:t>s</a:t>
            </a:r>
            <a:r>
              <a:rPr lang="en-US" sz="2000" dirty="0" smtClean="0"/>
              <a:t>pecific </a:t>
            </a:r>
            <a:r>
              <a:rPr lang="en-US" sz="2000" dirty="0"/>
              <a:t>BLAST </a:t>
            </a:r>
            <a:r>
              <a:rPr lang="en-US" sz="2000" dirty="0" smtClean="0"/>
              <a:t>sites</a:t>
            </a:r>
            <a:r>
              <a:rPr lang="en-US" sz="2000" dirty="0" smtClean="0"/>
              <a:t>; s</a:t>
            </a:r>
            <a:r>
              <a:rPr lang="en-US" sz="2000" dirty="0" smtClean="0"/>
              <a:t>pecialized algorithms</a:t>
            </a:r>
            <a:r>
              <a:rPr lang="en-US" sz="2000" dirty="0"/>
              <a:t/>
            </a:r>
            <a:br>
              <a:rPr lang="en-US" sz="2000" dirty="0"/>
            </a:br>
            <a:r>
              <a:rPr lang="en-US" sz="2000" dirty="0"/>
              <a:t>Finding d</a:t>
            </a:r>
            <a:r>
              <a:rPr lang="en-US" sz="2000" dirty="0" smtClean="0"/>
              <a:t>istantly </a:t>
            </a:r>
            <a:r>
              <a:rPr lang="en-US" sz="2000" dirty="0"/>
              <a:t>r</a:t>
            </a:r>
            <a:r>
              <a:rPr lang="en-US" sz="2000" dirty="0" smtClean="0"/>
              <a:t>elated proteins</a:t>
            </a:r>
            <a:r>
              <a:rPr lang="en-US" sz="2000" dirty="0"/>
              <a:t>: </a:t>
            </a:r>
            <a:r>
              <a:rPr lang="en-US" sz="2000" dirty="0" smtClean="0"/>
              <a:t>PSI-BLAST) </a:t>
            </a:r>
            <a:r>
              <a:rPr lang="en-US" sz="2000" dirty="0"/>
              <a:t>and </a:t>
            </a:r>
            <a:r>
              <a:rPr lang="en-US" sz="2000" dirty="0" smtClean="0"/>
              <a:t>DELTA-</a:t>
            </a:r>
            <a:r>
              <a:rPr lang="en-US" sz="2000" dirty="0"/>
              <a:t>BLAST </a:t>
            </a:r>
            <a:br>
              <a:rPr lang="en-US" sz="2000" dirty="0"/>
            </a:br>
            <a:r>
              <a:rPr lang="en-US" sz="2000" dirty="0" smtClean="0"/>
              <a:t>	Reverse </a:t>
            </a:r>
            <a:r>
              <a:rPr lang="en-US" sz="2000" dirty="0"/>
              <a:t>Position-</a:t>
            </a:r>
            <a:r>
              <a:rPr lang="en-US" sz="2000" dirty="0" smtClean="0"/>
              <a:t>Specific </a:t>
            </a:r>
            <a:r>
              <a:rPr lang="en-US" sz="2000" dirty="0"/>
              <a:t>BLAST </a:t>
            </a:r>
            <a:br>
              <a:rPr lang="en-US" sz="2000" dirty="0"/>
            </a:br>
            <a:r>
              <a:rPr lang="en-US" sz="2000" dirty="0" smtClean="0"/>
              <a:t>	Domain </a:t>
            </a:r>
            <a:r>
              <a:rPr lang="en-US" sz="2000" dirty="0"/>
              <a:t>enhanced lookup time Accelerated </a:t>
            </a:r>
            <a:r>
              <a:rPr lang="en-US" sz="2000" dirty="0" smtClean="0"/>
              <a:t>BLAST (</a:t>
            </a:r>
            <a:r>
              <a:rPr lang="en-US" sz="2000" dirty="0"/>
              <a:t>DELTA-</a:t>
            </a:r>
            <a:r>
              <a:rPr lang="en-US" sz="2000" dirty="0" smtClean="0"/>
              <a:t>BLAST) </a:t>
            </a:r>
            <a:r>
              <a:rPr lang="en-US" sz="2000" dirty="0"/>
              <a:t>	</a:t>
            </a:r>
            <a:r>
              <a:rPr lang="en-US" sz="2000" dirty="0" smtClean="0"/>
              <a:t>Assessing </a:t>
            </a:r>
            <a:r>
              <a:rPr lang="en-US" sz="2000" dirty="0"/>
              <a:t>p</a:t>
            </a:r>
            <a:r>
              <a:rPr lang="en-US" sz="2000" dirty="0" smtClean="0"/>
              <a:t>erformance </a:t>
            </a:r>
            <a:r>
              <a:rPr lang="en-US" sz="2000" dirty="0"/>
              <a:t>of </a:t>
            </a:r>
            <a:r>
              <a:rPr lang="en-US" sz="2000" dirty="0" smtClean="0"/>
              <a:t>PSI-BLAST </a:t>
            </a:r>
            <a:r>
              <a:rPr lang="en-US" sz="2000" dirty="0"/>
              <a:t>and </a:t>
            </a:r>
            <a:r>
              <a:rPr lang="en-US" sz="2000" dirty="0" smtClean="0"/>
              <a:t>DELTA-</a:t>
            </a:r>
            <a:r>
              <a:rPr lang="en-US" sz="2000" dirty="0"/>
              <a:t>BLAST </a:t>
            </a:r>
            <a:br>
              <a:rPr lang="en-US" sz="2000" dirty="0"/>
            </a:br>
            <a:r>
              <a:rPr lang="en-US" sz="2000" dirty="0" smtClean="0"/>
              <a:t>	Pattern-hit </a:t>
            </a:r>
            <a:r>
              <a:rPr lang="en-US" sz="2000" dirty="0"/>
              <a:t>initiated BLAST </a:t>
            </a:r>
            <a:r>
              <a:rPr lang="en-US" sz="2000" dirty="0" smtClean="0"/>
              <a:t>(PHI-BLAST) </a:t>
            </a:r>
            <a:endParaRPr lang="en-US" sz="2000" dirty="0"/>
          </a:p>
          <a:p>
            <a:r>
              <a:rPr lang="en-US" sz="2000" dirty="0"/>
              <a:t>Profile </a:t>
            </a:r>
            <a:r>
              <a:rPr lang="en-US" sz="2000" dirty="0" smtClean="0"/>
              <a:t>searches</a:t>
            </a:r>
            <a:r>
              <a:rPr lang="en-US" sz="2000" dirty="0"/>
              <a:t>: Hidden Markov </a:t>
            </a:r>
            <a:r>
              <a:rPr lang="en-US" sz="2000" dirty="0" smtClean="0"/>
              <a:t>Models</a:t>
            </a:r>
            <a:r>
              <a:rPr lang="en-US" sz="2000" dirty="0"/>
              <a:t> </a:t>
            </a:r>
            <a:r>
              <a:rPr lang="en-US" sz="2000" dirty="0" smtClean="0"/>
              <a:t>and HMMER</a:t>
            </a:r>
            <a:endParaRPr lang="en-US" sz="2000" dirty="0"/>
          </a:p>
          <a:p>
            <a:r>
              <a:rPr lang="en-US" sz="2000" dirty="0" smtClean="0"/>
              <a:t>BLAST-</a:t>
            </a:r>
            <a:r>
              <a:rPr lang="en-US" sz="2000" dirty="0"/>
              <a:t>like </a:t>
            </a:r>
            <a:r>
              <a:rPr lang="en-US" sz="2000" dirty="0" smtClean="0"/>
              <a:t>alignment </a:t>
            </a:r>
            <a:r>
              <a:rPr lang="en-US" sz="2000" dirty="0"/>
              <a:t>tools to </a:t>
            </a:r>
            <a:r>
              <a:rPr lang="en-US" sz="2000" dirty="0" smtClean="0"/>
              <a:t>search </a:t>
            </a:r>
            <a:r>
              <a:rPr lang="en-US" sz="2000" dirty="0"/>
              <a:t>g</a:t>
            </a:r>
            <a:r>
              <a:rPr lang="en-US" sz="2000" dirty="0" smtClean="0"/>
              <a:t>enomic DNA</a:t>
            </a:r>
          </a:p>
          <a:p>
            <a:r>
              <a:rPr lang="en-US" sz="2000" dirty="0"/>
              <a:t>	</a:t>
            </a:r>
            <a:r>
              <a:rPr lang="en-US" sz="2000" dirty="0" smtClean="0"/>
              <a:t>Benchmarking </a:t>
            </a:r>
            <a:r>
              <a:rPr lang="en-US" sz="2000" dirty="0"/>
              <a:t>to </a:t>
            </a:r>
            <a:r>
              <a:rPr lang="en-US" sz="2000" dirty="0" smtClean="0"/>
              <a:t>assess </a:t>
            </a:r>
            <a:r>
              <a:rPr lang="en-US" sz="2000" dirty="0"/>
              <a:t>g</a:t>
            </a:r>
            <a:r>
              <a:rPr lang="en-US" sz="2000" dirty="0" smtClean="0"/>
              <a:t>enomic </a:t>
            </a:r>
            <a:r>
              <a:rPr lang="en-US" sz="2000" dirty="0"/>
              <a:t>a</a:t>
            </a:r>
            <a:r>
              <a:rPr lang="en-US" sz="2000" dirty="0" smtClean="0"/>
              <a:t>lignment performance</a:t>
            </a:r>
          </a:p>
          <a:p>
            <a:r>
              <a:rPr lang="en-US" sz="2000" dirty="0"/>
              <a:t>	</a:t>
            </a:r>
            <a:r>
              <a:rPr lang="en-US" sz="2000" dirty="0" err="1" smtClean="0"/>
              <a:t>PatternHunter</a:t>
            </a:r>
            <a:r>
              <a:rPr lang="en-US" sz="2000" dirty="0" smtClean="0"/>
              <a:t>, BLASTZ,  </a:t>
            </a:r>
            <a:r>
              <a:rPr lang="en-US" sz="2000" dirty="0" err="1" smtClean="0"/>
              <a:t>Enredo</a:t>
            </a:r>
            <a:r>
              <a:rPr lang="en-US" sz="2000" dirty="0"/>
              <a:t>/</a:t>
            </a:r>
            <a:r>
              <a:rPr lang="en-US" sz="2000" dirty="0" smtClean="0"/>
              <a:t>Pecan</a:t>
            </a:r>
            <a:r>
              <a:rPr lang="en-US" sz="2000" dirty="0"/>
              <a:t>, </a:t>
            </a:r>
            <a:r>
              <a:rPr lang="en-US" sz="2000" dirty="0" err="1" smtClean="0"/>
              <a:t>MegaBLAST</a:t>
            </a:r>
            <a:r>
              <a:rPr lang="en-US" sz="2000" dirty="0" smtClean="0"/>
              <a:t>, BLAT, 		LAGAN, SSAHA2</a:t>
            </a:r>
            <a:endParaRPr lang="en-US" sz="2000" dirty="0"/>
          </a:p>
          <a:p>
            <a:r>
              <a:rPr lang="en-US" sz="2000" dirty="0"/>
              <a:t>Aligning </a:t>
            </a:r>
            <a:r>
              <a:rPr lang="en-US" sz="2000" dirty="0" smtClean="0"/>
              <a:t>NGS reads </a:t>
            </a:r>
            <a:r>
              <a:rPr lang="en-US" sz="2000" dirty="0"/>
              <a:t>to a </a:t>
            </a:r>
            <a:r>
              <a:rPr lang="en-US" sz="2000" dirty="0" smtClean="0"/>
              <a:t>reference genome</a:t>
            </a:r>
          </a:p>
          <a:p>
            <a:r>
              <a:rPr lang="en-US" sz="2000" dirty="0"/>
              <a:t>	</a:t>
            </a:r>
            <a:r>
              <a:rPr lang="en-US" sz="2000" dirty="0" smtClean="0"/>
              <a:t>Alignment </a:t>
            </a:r>
            <a:r>
              <a:rPr lang="en-US" sz="2000" dirty="0"/>
              <a:t>b</a:t>
            </a:r>
            <a:r>
              <a:rPr lang="en-US" sz="2000" dirty="0" smtClean="0"/>
              <a:t>ased </a:t>
            </a:r>
            <a:r>
              <a:rPr lang="en-US" sz="2000" dirty="0"/>
              <a:t>on </a:t>
            </a:r>
            <a:r>
              <a:rPr lang="en-US" sz="2000" dirty="0" smtClean="0"/>
              <a:t>hash </a:t>
            </a:r>
            <a:r>
              <a:rPr lang="en-US" sz="2000" dirty="0" smtClean="0"/>
              <a:t>tables</a:t>
            </a:r>
            <a:r>
              <a:rPr lang="en-US" sz="2000" dirty="0" smtClean="0"/>
              <a:t>; </a:t>
            </a:r>
            <a:r>
              <a:rPr lang="en-US" sz="2000" dirty="0" smtClean="0"/>
              <a:t>Burrows</a:t>
            </a:r>
            <a:r>
              <a:rPr lang="en-US" sz="2000" dirty="0"/>
              <a:t>–Wheeler </a:t>
            </a:r>
            <a:r>
              <a:rPr lang="en-US" sz="2000" dirty="0" smtClean="0"/>
              <a:t>transform</a:t>
            </a:r>
            <a:endParaRPr lang="en-US" sz="2000" dirty="0"/>
          </a:p>
          <a:p>
            <a:r>
              <a:rPr lang="en-US" sz="2000" dirty="0" smtClean="0"/>
              <a:t>Perspective</a:t>
            </a:r>
            <a:endParaRPr lang="en-US" sz="2000" dirty="0"/>
          </a:p>
        </p:txBody>
      </p:sp>
    </p:spTree>
    <p:extLst>
      <p:ext uri="{BB962C8B-B14F-4D97-AF65-F5344CB8AC3E}">
        <p14:creationId xmlns:p14="http://schemas.microsoft.com/office/powerpoint/2010/main" val="224760656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2212246" y="457200"/>
            <a:ext cx="4878259" cy="954107"/>
          </a:xfrm>
          <a:prstGeom prst="rect">
            <a:avLst/>
          </a:prstGeom>
          <a:noFill/>
          <a:ln w="9525">
            <a:noFill/>
            <a:miter lim="800000"/>
            <a:headEnd/>
            <a:tailEnd/>
          </a:ln>
        </p:spPr>
        <p:txBody>
          <a:bodyPr wrap="none">
            <a:spAutoFit/>
          </a:bodyPr>
          <a:lstStyle/>
          <a:p>
            <a:pPr algn="ctr"/>
            <a:r>
              <a:rPr lang="en-US" sz="2800" dirty="0">
                <a:solidFill>
                  <a:srgbClr val="000000"/>
                </a:solidFill>
                <a:latin typeface="Gill Sans MT"/>
                <a:cs typeface="Gill Sans MT"/>
              </a:rPr>
              <a:t>Position specific iterated BLAST: </a:t>
            </a:r>
          </a:p>
          <a:p>
            <a:pPr algn="ctr"/>
            <a:r>
              <a:rPr lang="en-US" sz="2800" dirty="0">
                <a:solidFill>
                  <a:srgbClr val="000000"/>
                </a:solidFill>
                <a:latin typeface="Gill Sans MT"/>
                <a:cs typeface="Gill Sans MT"/>
              </a:rPr>
              <a:t>PSI-BLAST</a:t>
            </a:r>
          </a:p>
        </p:txBody>
      </p:sp>
      <p:sp>
        <p:nvSpPr>
          <p:cNvPr id="78851" name="Line 4"/>
          <p:cNvSpPr>
            <a:spLocks noChangeShapeType="1"/>
          </p:cNvSpPr>
          <p:nvPr/>
        </p:nvSpPr>
        <p:spPr bwMode="auto">
          <a:xfrm>
            <a:off x="1600200" y="1524000"/>
            <a:ext cx="6934200" cy="0"/>
          </a:xfrm>
          <a:prstGeom prst="line">
            <a:avLst/>
          </a:prstGeom>
          <a:noFill/>
          <a:ln w="19050">
            <a:solidFill>
              <a:srgbClr val="000000"/>
            </a:solidFill>
            <a:round/>
            <a:headEnd/>
            <a:tailEnd/>
          </a:ln>
        </p:spPr>
        <p:txBody>
          <a:bodyPr/>
          <a:lstStyle/>
          <a:p>
            <a:endParaRPr lang="en-US" sz="2400">
              <a:solidFill>
                <a:srgbClr val="000000"/>
              </a:solidFill>
              <a:latin typeface="Gill Sans MT"/>
              <a:cs typeface="Gill Sans MT"/>
            </a:endParaRPr>
          </a:p>
        </p:txBody>
      </p:sp>
      <p:sp>
        <p:nvSpPr>
          <p:cNvPr id="78852" name="Text Box 5"/>
          <p:cNvSpPr txBox="1">
            <a:spLocks noChangeArrowheads="1"/>
          </p:cNvSpPr>
          <p:nvPr/>
        </p:nvSpPr>
        <p:spPr bwMode="auto">
          <a:xfrm>
            <a:off x="1752600" y="2514600"/>
            <a:ext cx="6781800" cy="1569660"/>
          </a:xfrm>
          <a:prstGeom prst="rect">
            <a:avLst/>
          </a:prstGeom>
          <a:noFill/>
          <a:ln w="9525">
            <a:noFill/>
            <a:miter lim="800000"/>
            <a:headEnd/>
            <a:tailEnd/>
          </a:ln>
        </p:spPr>
        <p:txBody>
          <a:bodyPr>
            <a:spAutoFit/>
          </a:bodyPr>
          <a:lstStyle/>
          <a:p>
            <a:r>
              <a:rPr lang="en-US" sz="2400">
                <a:solidFill>
                  <a:srgbClr val="000000"/>
                </a:solidFill>
                <a:latin typeface="Gill Sans MT"/>
                <a:cs typeface="Gill Sans MT"/>
              </a:rPr>
              <a:t>The purpose of PSI-BLAST is to look deeper into the database for matches to your query protein sequence by employing a scoring matrix that is customized to your query.</a:t>
            </a:r>
          </a:p>
        </p:txBody>
      </p:sp>
    </p:spTree>
    <p:extLst>
      <p:ext uri="{BB962C8B-B14F-4D97-AF65-F5344CB8AC3E}">
        <p14:creationId xmlns:p14="http://schemas.microsoft.com/office/powerpoint/2010/main" val="412785016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2133600" y="304800"/>
            <a:ext cx="5501151" cy="523220"/>
          </a:xfrm>
          <a:prstGeom prst="rect">
            <a:avLst/>
          </a:prstGeom>
          <a:noFill/>
          <a:ln w="9525">
            <a:noFill/>
            <a:miter lim="800000"/>
            <a:headEnd/>
            <a:tailEnd/>
          </a:ln>
        </p:spPr>
        <p:txBody>
          <a:bodyPr wrap="none">
            <a:spAutoFit/>
          </a:bodyPr>
          <a:lstStyle/>
          <a:p>
            <a:r>
              <a:rPr lang="en-US" sz="2800" dirty="0">
                <a:solidFill>
                  <a:srgbClr val="000000"/>
                </a:solidFill>
                <a:latin typeface="Gill Sans MT"/>
                <a:cs typeface="Gill Sans MT"/>
              </a:rPr>
              <a:t>PSI-BLAST is performed in five steps</a:t>
            </a:r>
          </a:p>
        </p:txBody>
      </p:sp>
      <p:sp>
        <p:nvSpPr>
          <p:cNvPr id="89091" name="Line 3"/>
          <p:cNvSpPr>
            <a:spLocks noChangeShapeType="1"/>
          </p:cNvSpPr>
          <p:nvPr/>
        </p:nvSpPr>
        <p:spPr bwMode="auto">
          <a:xfrm>
            <a:off x="1371600" y="1066800"/>
            <a:ext cx="7010400" cy="0"/>
          </a:xfrm>
          <a:prstGeom prst="line">
            <a:avLst/>
          </a:prstGeom>
          <a:noFill/>
          <a:ln w="19050">
            <a:solidFill>
              <a:srgbClr val="000000"/>
            </a:solidFill>
            <a:round/>
            <a:headEnd/>
            <a:tailEnd/>
          </a:ln>
        </p:spPr>
        <p:txBody>
          <a:bodyPr/>
          <a:lstStyle/>
          <a:p>
            <a:endParaRPr lang="en-US" sz="2400">
              <a:solidFill>
                <a:srgbClr val="000000"/>
              </a:solidFill>
              <a:latin typeface="Gill Sans MT"/>
              <a:cs typeface="Gill Sans MT"/>
            </a:endParaRPr>
          </a:p>
        </p:txBody>
      </p:sp>
      <p:sp>
        <p:nvSpPr>
          <p:cNvPr id="89092" name="Text Box 4"/>
          <p:cNvSpPr txBox="1">
            <a:spLocks noChangeArrowheads="1"/>
          </p:cNvSpPr>
          <p:nvPr/>
        </p:nvSpPr>
        <p:spPr bwMode="auto">
          <a:xfrm>
            <a:off x="1485354" y="1447800"/>
            <a:ext cx="7353846" cy="461665"/>
          </a:xfrm>
          <a:prstGeom prst="rect">
            <a:avLst/>
          </a:prstGeom>
          <a:noFill/>
          <a:ln w="9525">
            <a:noFill/>
            <a:miter lim="800000"/>
            <a:headEnd/>
            <a:tailEnd/>
          </a:ln>
        </p:spPr>
        <p:txBody>
          <a:bodyPr wrap="none">
            <a:spAutoFit/>
          </a:bodyPr>
          <a:lstStyle/>
          <a:p>
            <a:r>
              <a:rPr lang="en-US" sz="2400" dirty="0">
                <a:solidFill>
                  <a:srgbClr val="000000"/>
                </a:solidFill>
                <a:latin typeface="Gill Sans MT"/>
                <a:cs typeface="Gill Sans MT"/>
              </a:rPr>
              <a:t>[1] Select a query and search it against a protein </a:t>
            </a:r>
            <a:r>
              <a:rPr lang="en-US" sz="2400" dirty="0" smtClean="0">
                <a:solidFill>
                  <a:srgbClr val="000000"/>
                </a:solidFill>
                <a:latin typeface="Gill Sans MT"/>
                <a:cs typeface="Gill Sans MT"/>
              </a:rPr>
              <a:t>database</a:t>
            </a:r>
            <a:endParaRPr lang="en-US" sz="2400" dirty="0">
              <a:solidFill>
                <a:srgbClr val="000000"/>
              </a:solidFill>
              <a:latin typeface="Gill Sans MT"/>
              <a:cs typeface="Gill Sans MT"/>
            </a:endParaRPr>
          </a:p>
        </p:txBody>
      </p:sp>
      <p:sp>
        <p:nvSpPr>
          <p:cNvPr id="6" name="TextBox 5"/>
          <p:cNvSpPr txBox="1"/>
          <p:nvPr/>
        </p:nvSpPr>
        <p:spPr>
          <a:xfrm>
            <a:off x="14514" y="6135469"/>
            <a:ext cx="1028196"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172</a:t>
            </a:r>
            <a:endParaRPr lang="en-US" dirty="0">
              <a:solidFill>
                <a:schemeClr val="bg1">
                  <a:lumMod val="50000"/>
                </a:schemeClr>
              </a:solidFill>
            </a:endParaRPr>
          </a:p>
        </p:txBody>
      </p:sp>
    </p:spTree>
    <p:extLst>
      <p:ext uri="{BB962C8B-B14F-4D97-AF65-F5344CB8AC3E}">
        <p14:creationId xmlns:p14="http://schemas.microsoft.com/office/powerpoint/2010/main" val="38689876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2133600" y="304800"/>
            <a:ext cx="5501151" cy="523220"/>
          </a:xfrm>
          <a:prstGeom prst="rect">
            <a:avLst/>
          </a:prstGeom>
          <a:noFill/>
          <a:ln w="9525">
            <a:noFill/>
            <a:miter lim="800000"/>
            <a:headEnd/>
            <a:tailEnd/>
          </a:ln>
        </p:spPr>
        <p:txBody>
          <a:bodyPr wrap="none">
            <a:spAutoFit/>
          </a:bodyPr>
          <a:lstStyle/>
          <a:p>
            <a:r>
              <a:rPr lang="en-US" sz="2800" dirty="0">
                <a:solidFill>
                  <a:srgbClr val="000000"/>
                </a:solidFill>
                <a:latin typeface="Gill Sans MT"/>
                <a:cs typeface="Gill Sans MT"/>
              </a:rPr>
              <a:t>PSI-BLAST is performed in five steps</a:t>
            </a:r>
          </a:p>
        </p:txBody>
      </p:sp>
      <p:sp>
        <p:nvSpPr>
          <p:cNvPr id="89091" name="Line 3"/>
          <p:cNvSpPr>
            <a:spLocks noChangeShapeType="1"/>
          </p:cNvSpPr>
          <p:nvPr/>
        </p:nvSpPr>
        <p:spPr bwMode="auto">
          <a:xfrm>
            <a:off x="1371600" y="1066800"/>
            <a:ext cx="7010400" cy="0"/>
          </a:xfrm>
          <a:prstGeom prst="line">
            <a:avLst/>
          </a:prstGeom>
          <a:noFill/>
          <a:ln w="19050">
            <a:solidFill>
              <a:srgbClr val="000000"/>
            </a:solidFill>
            <a:round/>
            <a:headEnd/>
            <a:tailEnd/>
          </a:ln>
        </p:spPr>
        <p:txBody>
          <a:bodyPr/>
          <a:lstStyle/>
          <a:p>
            <a:endParaRPr lang="en-US" sz="2400">
              <a:solidFill>
                <a:srgbClr val="000000"/>
              </a:solidFill>
              <a:latin typeface="Gill Sans MT"/>
              <a:cs typeface="Gill Sans MT"/>
            </a:endParaRPr>
          </a:p>
        </p:txBody>
      </p:sp>
      <p:sp>
        <p:nvSpPr>
          <p:cNvPr id="89092" name="Text Box 4"/>
          <p:cNvSpPr txBox="1">
            <a:spLocks noChangeArrowheads="1"/>
          </p:cNvSpPr>
          <p:nvPr/>
        </p:nvSpPr>
        <p:spPr bwMode="auto">
          <a:xfrm>
            <a:off x="1485354" y="1447800"/>
            <a:ext cx="7353846" cy="1938992"/>
          </a:xfrm>
          <a:prstGeom prst="rect">
            <a:avLst/>
          </a:prstGeom>
          <a:noFill/>
          <a:ln w="9525">
            <a:noFill/>
            <a:miter lim="800000"/>
            <a:headEnd/>
            <a:tailEnd/>
          </a:ln>
        </p:spPr>
        <p:txBody>
          <a:bodyPr wrap="none">
            <a:spAutoFit/>
          </a:bodyPr>
          <a:lstStyle/>
          <a:p>
            <a:r>
              <a:rPr lang="en-US" sz="2400" dirty="0">
                <a:solidFill>
                  <a:srgbClr val="000000"/>
                </a:solidFill>
                <a:latin typeface="Gill Sans MT"/>
                <a:cs typeface="Gill Sans MT"/>
              </a:rPr>
              <a:t>[1] Select a query and search it against a protein database</a:t>
            </a:r>
          </a:p>
          <a:p>
            <a:endParaRPr lang="en-US" sz="2400" dirty="0">
              <a:solidFill>
                <a:srgbClr val="000000"/>
              </a:solidFill>
              <a:latin typeface="Gill Sans MT"/>
              <a:cs typeface="Gill Sans MT"/>
            </a:endParaRPr>
          </a:p>
          <a:p>
            <a:r>
              <a:rPr lang="en-US" sz="2400" dirty="0">
                <a:solidFill>
                  <a:srgbClr val="000000"/>
                </a:solidFill>
                <a:latin typeface="Gill Sans MT"/>
                <a:cs typeface="Gill Sans MT"/>
              </a:rPr>
              <a:t>[2] PSI-BLAST constructs a multiple sequence alignment</a:t>
            </a:r>
          </a:p>
          <a:p>
            <a:r>
              <a:rPr lang="en-US" sz="2400" dirty="0">
                <a:solidFill>
                  <a:srgbClr val="000000"/>
                </a:solidFill>
                <a:latin typeface="Gill Sans MT"/>
                <a:cs typeface="Gill Sans MT"/>
              </a:rPr>
              <a:t>then creates a “profile” or specialized position-specific</a:t>
            </a:r>
          </a:p>
          <a:p>
            <a:r>
              <a:rPr lang="en-US" sz="2400" dirty="0">
                <a:solidFill>
                  <a:srgbClr val="000000"/>
                </a:solidFill>
                <a:latin typeface="Gill Sans MT"/>
                <a:cs typeface="Gill Sans MT"/>
              </a:rPr>
              <a:t>scoring matrix (PSSM</a:t>
            </a:r>
            <a:r>
              <a:rPr lang="en-US" sz="2400" dirty="0" smtClean="0">
                <a:solidFill>
                  <a:srgbClr val="000000"/>
                </a:solidFill>
                <a:latin typeface="Gill Sans MT"/>
                <a:cs typeface="Gill Sans MT"/>
              </a:rPr>
              <a:t>)</a:t>
            </a:r>
            <a:endParaRPr lang="en-US" sz="2400" dirty="0">
              <a:solidFill>
                <a:srgbClr val="000000"/>
              </a:solidFill>
              <a:latin typeface="Gill Sans MT"/>
              <a:cs typeface="Gill Sans MT"/>
            </a:endParaRPr>
          </a:p>
        </p:txBody>
      </p:sp>
      <p:sp>
        <p:nvSpPr>
          <p:cNvPr id="6" name="TextBox 5"/>
          <p:cNvSpPr txBox="1"/>
          <p:nvPr/>
        </p:nvSpPr>
        <p:spPr>
          <a:xfrm>
            <a:off x="14514" y="6135469"/>
            <a:ext cx="1028196"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172</a:t>
            </a:r>
            <a:endParaRPr lang="en-US" dirty="0">
              <a:solidFill>
                <a:schemeClr val="bg1">
                  <a:lumMod val="50000"/>
                </a:schemeClr>
              </a:solidFill>
            </a:endParaRPr>
          </a:p>
        </p:txBody>
      </p:sp>
    </p:spTree>
    <p:extLst>
      <p:ext uri="{BB962C8B-B14F-4D97-AF65-F5344CB8AC3E}">
        <p14:creationId xmlns:p14="http://schemas.microsoft.com/office/powerpoint/2010/main" val="42776734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fig5-psi1"/>
          <p:cNvPicPr>
            <a:picLocks noChangeAspect="1" noChangeArrowheads="1"/>
          </p:cNvPicPr>
          <p:nvPr/>
        </p:nvPicPr>
        <p:blipFill>
          <a:blip r:embed="rId3" cstate="print"/>
          <a:srcRect/>
          <a:stretch>
            <a:fillRect/>
          </a:stretch>
        </p:blipFill>
        <p:spPr bwMode="auto">
          <a:xfrm>
            <a:off x="228600" y="1600200"/>
            <a:ext cx="8686800" cy="2795588"/>
          </a:xfrm>
          <a:prstGeom prst="rect">
            <a:avLst/>
          </a:prstGeom>
          <a:noFill/>
          <a:ln w="9525">
            <a:noFill/>
            <a:miter lim="800000"/>
            <a:headEnd/>
            <a:tailEnd/>
          </a:ln>
        </p:spPr>
      </p:pic>
      <p:sp>
        <p:nvSpPr>
          <p:cNvPr id="81923" name="Rectangle 3"/>
          <p:cNvSpPr>
            <a:spLocks noChangeArrowheads="1"/>
          </p:cNvSpPr>
          <p:nvPr/>
        </p:nvSpPr>
        <p:spPr bwMode="auto">
          <a:xfrm>
            <a:off x="3236913" y="5410200"/>
            <a:ext cx="634383" cy="369332"/>
          </a:xfrm>
          <a:prstGeom prst="rect">
            <a:avLst/>
          </a:prstGeom>
          <a:noFill/>
          <a:ln w="9525">
            <a:noFill/>
            <a:miter lim="800000"/>
            <a:headEnd/>
            <a:tailEnd/>
          </a:ln>
        </p:spPr>
        <p:txBody>
          <a:bodyPr wrap="none">
            <a:spAutoFit/>
          </a:bodyPr>
          <a:lstStyle/>
          <a:p>
            <a:r>
              <a:rPr lang="en-US">
                <a:solidFill>
                  <a:srgbClr val="3333CC"/>
                </a:solidFill>
                <a:latin typeface="Gill Sans MT"/>
                <a:cs typeface="Gill Sans MT"/>
              </a:rPr>
              <a:t>R,I,K</a:t>
            </a:r>
          </a:p>
        </p:txBody>
      </p:sp>
      <p:sp>
        <p:nvSpPr>
          <p:cNvPr id="81924" name="Rectangle 4"/>
          <p:cNvSpPr>
            <a:spLocks noChangeArrowheads="1"/>
          </p:cNvSpPr>
          <p:nvPr/>
        </p:nvSpPr>
        <p:spPr bwMode="auto">
          <a:xfrm>
            <a:off x="4343400" y="5410200"/>
            <a:ext cx="348097" cy="369332"/>
          </a:xfrm>
          <a:prstGeom prst="rect">
            <a:avLst/>
          </a:prstGeom>
          <a:noFill/>
          <a:ln w="9525">
            <a:noFill/>
            <a:miter lim="800000"/>
            <a:headEnd/>
            <a:tailEnd/>
          </a:ln>
        </p:spPr>
        <p:txBody>
          <a:bodyPr wrap="none">
            <a:spAutoFit/>
          </a:bodyPr>
          <a:lstStyle/>
          <a:p>
            <a:r>
              <a:rPr lang="en-US">
                <a:solidFill>
                  <a:srgbClr val="3333CC"/>
                </a:solidFill>
                <a:latin typeface="Gill Sans MT"/>
                <a:cs typeface="Gill Sans MT"/>
              </a:rPr>
              <a:t>C</a:t>
            </a:r>
          </a:p>
        </p:txBody>
      </p:sp>
      <p:sp>
        <p:nvSpPr>
          <p:cNvPr id="81925" name="Rectangle 5"/>
          <p:cNvSpPr>
            <a:spLocks noChangeArrowheads="1"/>
          </p:cNvSpPr>
          <p:nvPr/>
        </p:nvSpPr>
        <p:spPr bwMode="auto">
          <a:xfrm>
            <a:off x="5029200" y="5410200"/>
            <a:ext cx="696487" cy="369332"/>
          </a:xfrm>
          <a:prstGeom prst="rect">
            <a:avLst/>
          </a:prstGeom>
          <a:noFill/>
          <a:ln w="9525">
            <a:noFill/>
            <a:miter lim="800000"/>
            <a:headEnd/>
            <a:tailEnd/>
          </a:ln>
        </p:spPr>
        <p:txBody>
          <a:bodyPr wrap="none">
            <a:spAutoFit/>
          </a:bodyPr>
          <a:lstStyle/>
          <a:p>
            <a:r>
              <a:rPr lang="en-US">
                <a:solidFill>
                  <a:srgbClr val="3333CC"/>
                </a:solidFill>
                <a:latin typeface="Gill Sans MT"/>
                <a:cs typeface="Gill Sans MT"/>
              </a:rPr>
              <a:t>D,E,T</a:t>
            </a:r>
          </a:p>
        </p:txBody>
      </p:sp>
      <p:sp>
        <p:nvSpPr>
          <p:cNvPr id="81926" name="Rectangle 6"/>
          <p:cNvSpPr>
            <a:spLocks noChangeArrowheads="1"/>
          </p:cNvSpPr>
          <p:nvPr/>
        </p:nvSpPr>
        <p:spPr bwMode="auto">
          <a:xfrm>
            <a:off x="6096000" y="5410200"/>
            <a:ext cx="716099" cy="369332"/>
          </a:xfrm>
          <a:prstGeom prst="rect">
            <a:avLst/>
          </a:prstGeom>
          <a:noFill/>
          <a:ln w="9525">
            <a:noFill/>
            <a:miter lim="800000"/>
            <a:headEnd/>
            <a:tailEnd/>
          </a:ln>
        </p:spPr>
        <p:txBody>
          <a:bodyPr wrap="none">
            <a:spAutoFit/>
          </a:bodyPr>
          <a:lstStyle/>
          <a:p>
            <a:r>
              <a:rPr lang="en-US">
                <a:solidFill>
                  <a:srgbClr val="3333CC"/>
                </a:solidFill>
                <a:latin typeface="Gill Sans MT"/>
                <a:cs typeface="Gill Sans MT"/>
              </a:rPr>
              <a:t>K,R,T</a:t>
            </a:r>
          </a:p>
        </p:txBody>
      </p:sp>
      <p:sp>
        <p:nvSpPr>
          <p:cNvPr id="81927" name="Rectangle 7"/>
          <p:cNvSpPr>
            <a:spLocks noChangeArrowheads="1"/>
          </p:cNvSpPr>
          <p:nvPr/>
        </p:nvSpPr>
        <p:spPr bwMode="auto">
          <a:xfrm>
            <a:off x="7239000" y="5410200"/>
            <a:ext cx="910188" cy="369332"/>
          </a:xfrm>
          <a:prstGeom prst="rect">
            <a:avLst/>
          </a:prstGeom>
          <a:noFill/>
          <a:ln w="9525">
            <a:noFill/>
            <a:miter lim="800000"/>
            <a:headEnd/>
            <a:tailEnd/>
          </a:ln>
        </p:spPr>
        <p:txBody>
          <a:bodyPr wrap="none">
            <a:spAutoFit/>
          </a:bodyPr>
          <a:lstStyle/>
          <a:p>
            <a:r>
              <a:rPr lang="en-US">
                <a:solidFill>
                  <a:srgbClr val="3333CC"/>
                </a:solidFill>
                <a:latin typeface="Gill Sans MT"/>
                <a:cs typeface="Gill Sans MT"/>
              </a:rPr>
              <a:t>N,L,Y,G</a:t>
            </a:r>
          </a:p>
        </p:txBody>
      </p:sp>
      <p:sp>
        <p:nvSpPr>
          <p:cNvPr id="81928" name="AutoShape 8"/>
          <p:cNvSpPr>
            <a:spLocks noChangeArrowheads="1"/>
          </p:cNvSpPr>
          <p:nvPr/>
        </p:nvSpPr>
        <p:spPr bwMode="auto">
          <a:xfrm>
            <a:off x="3619500" y="4343400"/>
            <a:ext cx="152400" cy="1066800"/>
          </a:xfrm>
          <a:prstGeom prst="upArrow">
            <a:avLst>
              <a:gd name="adj1" fmla="val 50000"/>
              <a:gd name="adj2" fmla="val 175000"/>
            </a:avLst>
          </a:prstGeom>
          <a:solidFill>
            <a:schemeClr val="accent2"/>
          </a:solidFill>
          <a:ln w="9525">
            <a:noFill/>
            <a:miter lim="800000"/>
            <a:headEnd/>
            <a:tailEnd/>
          </a:ln>
        </p:spPr>
        <p:txBody>
          <a:bodyPr wrap="none" anchor="ctr"/>
          <a:lstStyle/>
          <a:p>
            <a:endParaRPr lang="en-US">
              <a:solidFill>
                <a:srgbClr val="000000"/>
              </a:solidFill>
              <a:latin typeface="Gill Sans MT"/>
              <a:cs typeface="Gill Sans MT"/>
            </a:endParaRPr>
          </a:p>
        </p:txBody>
      </p:sp>
      <p:sp>
        <p:nvSpPr>
          <p:cNvPr id="81929" name="AutoShape 9"/>
          <p:cNvSpPr>
            <a:spLocks noChangeArrowheads="1"/>
          </p:cNvSpPr>
          <p:nvPr/>
        </p:nvSpPr>
        <p:spPr bwMode="auto">
          <a:xfrm>
            <a:off x="4476750" y="4343400"/>
            <a:ext cx="152400" cy="1066800"/>
          </a:xfrm>
          <a:prstGeom prst="upArrow">
            <a:avLst>
              <a:gd name="adj1" fmla="val 50000"/>
              <a:gd name="adj2" fmla="val 175000"/>
            </a:avLst>
          </a:prstGeom>
          <a:solidFill>
            <a:schemeClr val="accent2"/>
          </a:solidFill>
          <a:ln w="9525">
            <a:noFill/>
            <a:miter lim="800000"/>
            <a:headEnd/>
            <a:tailEnd/>
          </a:ln>
        </p:spPr>
        <p:txBody>
          <a:bodyPr wrap="none" anchor="ctr"/>
          <a:lstStyle/>
          <a:p>
            <a:endParaRPr lang="en-US">
              <a:solidFill>
                <a:srgbClr val="000000"/>
              </a:solidFill>
              <a:latin typeface="Gill Sans MT"/>
              <a:cs typeface="Gill Sans MT"/>
            </a:endParaRPr>
          </a:p>
        </p:txBody>
      </p:sp>
      <p:sp>
        <p:nvSpPr>
          <p:cNvPr id="81930" name="AutoShape 10"/>
          <p:cNvSpPr>
            <a:spLocks noChangeArrowheads="1"/>
          </p:cNvSpPr>
          <p:nvPr/>
        </p:nvSpPr>
        <p:spPr bwMode="auto">
          <a:xfrm>
            <a:off x="5429250" y="4343400"/>
            <a:ext cx="152400" cy="1066800"/>
          </a:xfrm>
          <a:prstGeom prst="upArrow">
            <a:avLst>
              <a:gd name="adj1" fmla="val 50000"/>
              <a:gd name="adj2" fmla="val 175000"/>
            </a:avLst>
          </a:prstGeom>
          <a:solidFill>
            <a:schemeClr val="accent2"/>
          </a:solidFill>
          <a:ln w="9525">
            <a:noFill/>
            <a:miter lim="800000"/>
            <a:headEnd/>
            <a:tailEnd/>
          </a:ln>
        </p:spPr>
        <p:txBody>
          <a:bodyPr wrap="none" anchor="ctr"/>
          <a:lstStyle/>
          <a:p>
            <a:endParaRPr lang="en-US">
              <a:solidFill>
                <a:srgbClr val="000000"/>
              </a:solidFill>
              <a:latin typeface="Gill Sans MT"/>
              <a:cs typeface="Gill Sans MT"/>
            </a:endParaRPr>
          </a:p>
        </p:txBody>
      </p:sp>
      <p:sp>
        <p:nvSpPr>
          <p:cNvPr id="81931" name="AutoShape 11"/>
          <p:cNvSpPr>
            <a:spLocks noChangeArrowheads="1"/>
          </p:cNvSpPr>
          <p:nvPr/>
        </p:nvSpPr>
        <p:spPr bwMode="auto">
          <a:xfrm>
            <a:off x="6505575" y="4343400"/>
            <a:ext cx="152400" cy="1066800"/>
          </a:xfrm>
          <a:prstGeom prst="upArrow">
            <a:avLst>
              <a:gd name="adj1" fmla="val 50000"/>
              <a:gd name="adj2" fmla="val 175000"/>
            </a:avLst>
          </a:prstGeom>
          <a:solidFill>
            <a:schemeClr val="accent2"/>
          </a:solidFill>
          <a:ln w="9525">
            <a:noFill/>
            <a:miter lim="800000"/>
            <a:headEnd/>
            <a:tailEnd/>
          </a:ln>
        </p:spPr>
        <p:txBody>
          <a:bodyPr wrap="none" anchor="ctr"/>
          <a:lstStyle/>
          <a:p>
            <a:endParaRPr lang="en-US">
              <a:solidFill>
                <a:srgbClr val="000000"/>
              </a:solidFill>
              <a:latin typeface="Gill Sans MT"/>
              <a:cs typeface="Gill Sans MT"/>
            </a:endParaRPr>
          </a:p>
        </p:txBody>
      </p:sp>
      <p:sp>
        <p:nvSpPr>
          <p:cNvPr id="81932" name="AutoShape 12"/>
          <p:cNvSpPr>
            <a:spLocks noChangeArrowheads="1"/>
          </p:cNvSpPr>
          <p:nvPr/>
        </p:nvSpPr>
        <p:spPr bwMode="auto">
          <a:xfrm>
            <a:off x="7791450" y="4343400"/>
            <a:ext cx="152400" cy="1066800"/>
          </a:xfrm>
          <a:prstGeom prst="upArrow">
            <a:avLst>
              <a:gd name="adj1" fmla="val 50000"/>
              <a:gd name="adj2" fmla="val 175000"/>
            </a:avLst>
          </a:prstGeom>
          <a:solidFill>
            <a:schemeClr val="accent2"/>
          </a:solidFill>
          <a:ln w="9525">
            <a:noFill/>
            <a:miter lim="800000"/>
            <a:headEnd/>
            <a:tailEnd/>
          </a:ln>
        </p:spPr>
        <p:txBody>
          <a:bodyPr wrap="none" anchor="ctr"/>
          <a:lstStyle/>
          <a:p>
            <a:endParaRPr lang="en-US">
              <a:solidFill>
                <a:srgbClr val="000000"/>
              </a:solidFill>
              <a:latin typeface="Gill Sans MT"/>
              <a:cs typeface="Gill Sans MT"/>
            </a:endParaRPr>
          </a:p>
        </p:txBody>
      </p:sp>
      <p:sp>
        <p:nvSpPr>
          <p:cNvPr id="81934" name="Rectangle 4"/>
          <p:cNvSpPr>
            <a:spLocks noChangeArrowheads="1"/>
          </p:cNvSpPr>
          <p:nvPr/>
        </p:nvSpPr>
        <p:spPr bwMode="auto">
          <a:xfrm>
            <a:off x="228600" y="152400"/>
            <a:ext cx="8534400" cy="830997"/>
          </a:xfrm>
          <a:prstGeom prst="rect">
            <a:avLst/>
          </a:prstGeom>
          <a:noFill/>
          <a:ln w="9525">
            <a:noFill/>
            <a:miter lim="800000"/>
            <a:headEnd/>
            <a:tailEnd/>
          </a:ln>
        </p:spPr>
        <p:txBody>
          <a:bodyPr>
            <a:spAutoFit/>
          </a:bodyPr>
          <a:lstStyle/>
          <a:p>
            <a:pPr algn="ctr"/>
            <a:r>
              <a:rPr lang="en-US" sz="2400" dirty="0">
                <a:solidFill>
                  <a:srgbClr val="000000"/>
                </a:solidFill>
                <a:latin typeface="Gill Sans MT"/>
                <a:cs typeface="Gill Sans MT"/>
              </a:rPr>
              <a:t>Inspect the </a:t>
            </a:r>
            <a:r>
              <a:rPr lang="en-US" sz="2400" dirty="0" smtClean="0">
                <a:solidFill>
                  <a:srgbClr val="000000"/>
                </a:solidFill>
                <a:latin typeface="Gill Sans MT"/>
                <a:cs typeface="Gill Sans MT"/>
              </a:rPr>
              <a:t>BLASTP output </a:t>
            </a:r>
            <a:r>
              <a:rPr lang="en-US" sz="2400" dirty="0">
                <a:solidFill>
                  <a:srgbClr val="000000"/>
                </a:solidFill>
                <a:latin typeface="Gill Sans MT"/>
                <a:cs typeface="Gill Sans MT"/>
              </a:rPr>
              <a:t>to identify empirical “rules” regarding amino acids tolerated at each position</a:t>
            </a:r>
          </a:p>
        </p:txBody>
      </p:sp>
    </p:spTree>
    <p:extLst>
      <p:ext uri="{BB962C8B-B14F-4D97-AF65-F5344CB8AC3E}">
        <p14:creationId xmlns:p14="http://schemas.microsoft.com/office/powerpoint/2010/main" val="88413833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327025" y="273050"/>
            <a:ext cx="8740775" cy="6203950"/>
          </a:xfrm>
          <a:prstGeom prst="rect">
            <a:avLst/>
          </a:prstGeom>
          <a:noFill/>
          <a:ln w="9525">
            <a:noFill/>
            <a:miter lim="800000"/>
            <a:headEnd/>
            <a:tailEnd/>
          </a:ln>
        </p:spPr>
        <p:txBody>
          <a:bodyPr wrap="none">
            <a:spAutoFit/>
          </a:bodyPr>
          <a:lstStyle/>
          <a:p>
            <a:r>
              <a:rPr lang="en-US" sz="1600" b="1">
                <a:solidFill>
                  <a:srgbClr val="000000"/>
                </a:solidFill>
                <a:latin typeface="Courier New" pitchFamily="49" charset="0"/>
              </a:rPr>
              <a:t>           A  R  N  D  C  Q  E  G  H  I  L  K  M  F  P  S  T  W  Y  V </a:t>
            </a:r>
          </a:p>
          <a:p>
            <a:r>
              <a:rPr lang="en-US" sz="1600" b="1">
                <a:solidFill>
                  <a:srgbClr val="000000"/>
                </a:solidFill>
                <a:latin typeface="Courier New" pitchFamily="49" charset="0"/>
              </a:rPr>
              <a:t>    1 M   -1 -2 -2 -3 -2 -1 -2 -3 -2  1  2 -2  6  0 -3 -2 -1 -2 -1  1 </a:t>
            </a:r>
          </a:p>
          <a:p>
            <a:r>
              <a:rPr lang="en-US" sz="1600" b="1">
                <a:solidFill>
                  <a:srgbClr val="000000"/>
                </a:solidFill>
                <a:latin typeface="Courier New" pitchFamily="49" charset="0"/>
              </a:rPr>
              <a:t>    2 K   -1  1  0  1 -4  2  4 -2  0 -3 -3  3 -2 -4 -1  0 -1 -3 -2 -3 </a:t>
            </a:r>
          </a:p>
          <a:p>
            <a:r>
              <a:rPr lang="en-US" sz="1600" b="1">
                <a:solidFill>
                  <a:srgbClr val="000000"/>
                </a:solidFill>
                <a:latin typeface="Courier New" pitchFamily="49" charset="0"/>
              </a:rPr>
              <a:t>    3 W   -3 -3 -4 -5 -3 -2 -3 -3 -3 -3 -2 -3 -2  1 -4 -3 -3 12  2 -3 </a:t>
            </a:r>
          </a:p>
          <a:p>
            <a:r>
              <a:rPr lang="en-US" sz="1600" b="1">
                <a:solidFill>
                  <a:srgbClr val="000000"/>
                </a:solidFill>
                <a:latin typeface="Courier New" pitchFamily="49" charset="0"/>
              </a:rPr>
              <a:t>    4 V    0 -3 -3 -4 -1 -3 -3 -4 -4  3  1 -3  1 -1 -3 -2  0 -3 -1  4 </a:t>
            </a:r>
          </a:p>
          <a:p>
            <a:r>
              <a:rPr lang="en-US" sz="1600" b="1">
                <a:solidFill>
                  <a:srgbClr val="000000"/>
                </a:solidFill>
                <a:latin typeface="Courier New" pitchFamily="49" charset="0"/>
              </a:rPr>
              <a:t>    5 W   -3 -3 -4 -5 -3 -2 -3 -3 -3 -3 -2 -3 -2  1 -4 -3 -3 12  2 -3 </a:t>
            </a:r>
          </a:p>
          <a:p>
            <a:r>
              <a:rPr lang="en-US" sz="1600" b="1">
                <a:solidFill>
                  <a:srgbClr val="000000"/>
                </a:solidFill>
                <a:latin typeface="Courier New" pitchFamily="49" charset="0"/>
              </a:rPr>
              <a:t>    6 A    5 -2 -2 -2 -1 -1 -1  0 -2 -2 -2 -1 -1 -3 -1  1  0 -3 -2  0 </a:t>
            </a:r>
          </a:p>
          <a:p>
            <a:r>
              <a:rPr lang="en-US" sz="1600" b="1">
                <a:solidFill>
                  <a:srgbClr val="000000"/>
                </a:solidFill>
                <a:latin typeface="Courier New" pitchFamily="49" charset="0"/>
              </a:rPr>
              <a:t>    7 L   -2 -2 -4 -4 -1 -2 -3 -4 -3  2  4 -3  2  0 -3 -3 -1 -2 -1  1 </a:t>
            </a:r>
          </a:p>
          <a:p>
            <a:r>
              <a:rPr lang="en-US" sz="1600" b="1">
                <a:solidFill>
                  <a:srgbClr val="000000"/>
                </a:solidFill>
                <a:latin typeface="Courier New" pitchFamily="49" charset="0"/>
              </a:rPr>
              <a:t>    8 L   -1 -3 -3 -4 -1 -3 -3 -4 -3  2  2 -3  1  3 -3 -2 -1 -2  0  3 </a:t>
            </a:r>
          </a:p>
          <a:p>
            <a:r>
              <a:rPr lang="en-US" sz="1600" b="1">
                <a:solidFill>
                  <a:srgbClr val="000000"/>
                </a:solidFill>
                <a:latin typeface="Courier New" pitchFamily="49" charset="0"/>
              </a:rPr>
              <a:t>    9 L   -1 -3 -4 -4 -1 -2 -3 -4 -3  2  4 -3  2  0 -3 -3 -1 -2 -1  2 </a:t>
            </a:r>
          </a:p>
          <a:p>
            <a:r>
              <a:rPr lang="en-US" sz="1600" b="1">
                <a:solidFill>
                  <a:srgbClr val="000000"/>
                </a:solidFill>
                <a:latin typeface="Courier New" pitchFamily="49" charset="0"/>
              </a:rPr>
              <a:t>   10 L   -2 -2 -4 -4 -1 -2 -3 -4 -3  2  4 -3  2  0 -3 -3 -1 -2 -1  1 </a:t>
            </a:r>
          </a:p>
          <a:p>
            <a:r>
              <a:rPr lang="en-US" sz="1600" b="1">
                <a:solidFill>
                  <a:srgbClr val="000000"/>
                </a:solidFill>
                <a:latin typeface="Courier New" pitchFamily="49" charset="0"/>
              </a:rPr>
              <a:t>   11 A    5 -2 -2 -2 -1 -1 -1  0 -2 -2 -2 -1 -1 -3 -1  1  0 -3 -2  0 </a:t>
            </a:r>
          </a:p>
          <a:p>
            <a:r>
              <a:rPr lang="en-US" sz="1600" b="1">
                <a:solidFill>
                  <a:srgbClr val="000000"/>
                </a:solidFill>
                <a:latin typeface="Courier New" pitchFamily="49" charset="0"/>
              </a:rPr>
              <a:t>   12 A    5 -2 -2 -2 -1 -1 -1  0 -2 -2 -2 -1 -1 -3 -1  1  0 -3 -2  0 </a:t>
            </a:r>
          </a:p>
          <a:p>
            <a:r>
              <a:rPr lang="en-US" sz="1600" b="1">
                <a:solidFill>
                  <a:srgbClr val="000000"/>
                </a:solidFill>
                <a:latin typeface="Courier New" pitchFamily="49" charset="0"/>
              </a:rPr>
              <a:t>   13 W   -2 -3 -4 -4 -2 -2 -3 -4 -3  1  4 -3  2  1 -3 -3 -2  7  0  0 </a:t>
            </a:r>
          </a:p>
          <a:p>
            <a:r>
              <a:rPr lang="en-US" sz="1600" b="1">
                <a:solidFill>
                  <a:srgbClr val="000000"/>
                </a:solidFill>
                <a:latin typeface="Courier New" pitchFamily="49" charset="0"/>
              </a:rPr>
              <a:t>   14 A    3 -2 -1 -2 -1 -1 -2  4 -2 -2 -2 -1 -2 -3 -1  1 -1 -3 -3 -1 </a:t>
            </a:r>
          </a:p>
          <a:p>
            <a:r>
              <a:rPr lang="en-US" sz="1600" b="1">
                <a:solidFill>
                  <a:srgbClr val="000000"/>
                </a:solidFill>
                <a:latin typeface="Courier New" pitchFamily="49" charset="0"/>
              </a:rPr>
              <a:t>   15 A    2 -1  0 -1 -2  2  0  2 -1 -3 -3  0 -2 -3 -1  3  0 -3 -2 -2 </a:t>
            </a:r>
          </a:p>
          <a:p>
            <a:r>
              <a:rPr lang="en-US" sz="1600" b="1">
                <a:solidFill>
                  <a:srgbClr val="000000"/>
                </a:solidFill>
                <a:latin typeface="Courier New" pitchFamily="49" charset="0"/>
              </a:rPr>
              <a:t>   16 A    4 -2 -1 -2 -1 -1 -1  3 -2 -2 -2 -1 -1 -3 -1  1  0 -3 -2 -1 </a:t>
            </a:r>
          </a:p>
          <a:p>
            <a:r>
              <a:rPr lang="en-US" sz="1600" b="1">
                <a:solidFill>
                  <a:srgbClr val="000000"/>
                </a:solidFill>
                <a:latin typeface="Courier New" pitchFamily="49" charset="0"/>
              </a:rPr>
              <a:t>   ...</a:t>
            </a:r>
          </a:p>
          <a:p>
            <a:r>
              <a:rPr lang="en-US" sz="1600" b="1">
                <a:solidFill>
                  <a:srgbClr val="000000"/>
                </a:solidFill>
                <a:latin typeface="Courier New" pitchFamily="49" charset="0"/>
              </a:rPr>
              <a:t>   37 S    2 -1  0 -1 -1  0  0  0 -1 -2 -3  0 -2 -3 -1  4  1 -3 -2 -2 </a:t>
            </a:r>
          </a:p>
          <a:p>
            <a:r>
              <a:rPr lang="en-US" sz="1600" b="1">
                <a:solidFill>
                  <a:srgbClr val="000000"/>
                </a:solidFill>
                <a:latin typeface="Courier New" pitchFamily="49" charset="0"/>
              </a:rPr>
              <a:t>   38 G    0 -3 -1 -2 -3 -2 -2  6 -2 -4 -4 -2 -3 -4 -2  0 -2 -3 -3 -4 </a:t>
            </a:r>
          </a:p>
          <a:p>
            <a:r>
              <a:rPr lang="en-US" sz="1600" b="1">
                <a:solidFill>
                  <a:srgbClr val="000000"/>
                </a:solidFill>
                <a:latin typeface="Courier New" pitchFamily="49" charset="0"/>
              </a:rPr>
              <a:t>   39 T    0 -1  0 -1 -1 -1 -1 -2 -2 -1 -1 -1 -1 -2 -1  1  5 -3 -2  0 </a:t>
            </a:r>
          </a:p>
          <a:p>
            <a:r>
              <a:rPr lang="en-US" sz="1600" b="1">
                <a:solidFill>
                  <a:srgbClr val="000000"/>
                </a:solidFill>
                <a:latin typeface="Courier New" pitchFamily="49" charset="0"/>
              </a:rPr>
              <a:t>   40 W   -3 -3 -4 -5 -3 -2 -3 -3 -3 -3 -2 -3 -2  1 -4 -3 -3 12  2 -3 </a:t>
            </a:r>
          </a:p>
          <a:p>
            <a:r>
              <a:rPr lang="en-US" sz="1600" b="1">
                <a:solidFill>
                  <a:srgbClr val="000000"/>
                </a:solidFill>
                <a:latin typeface="Courier New" pitchFamily="49" charset="0"/>
              </a:rPr>
              <a:t>   41 Y   -2 -2 -2 -3 -3 -2 -2 -3  2 -2 -1 -2 -1  3 -3 -2 -2  2  7 -1 </a:t>
            </a:r>
          </a:p>
          <a:p>
            <a:r>
              <a:rPr lang="en-US" sz="1600" b="1">
                <a:solidFill>
                  <a:srgbClr val="000000"/>
                </a:solidFill>
                <a:latin typeface="Courier New" pitchFamily="49" charset="0"/>
              </a:rPr>
              <a:t>   42 A    4 -2 -2 -2 -1 -1 -1  0 -2 -2 -2 -1 -1 -3 -1  1  0 -3 -2  0 </a:t>
            </a:r>
          </a:p>
          <a:p>
            <a:endParaRPr lang="en-US" sz="1600" b="1">
              <a:solidFill>
                <a:srgbClr val="000000"/>
              </a:solidFill>
              <a:latin typeface="Courier New" pitchFamily="49" charset="0"/>
            </a:endParaRPr>
          </a:p>
        </p:txBody>
      </p:sp>
      <p:sp>
        <p:nvSpPr>
          <p:cNvPr id="4" name="Left-Right Arrow 3"/>
          <p:cNvSpPr/>
          <p:nvPr/>
        </p:nvSpPr>
        <p:spPr>
          <a:xfrm>
            <a:off x="2057400" y="533400"/>
            <a:ext cx="6705600" cy="457200"/>
          </a:xfrm>
          <a:prstGeom prst="leftRightArrow">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Left-Right Arrow 4"/>
          <p:cNvSpPr/>
          <p:nvPr/>
        </p:nvSpPr>
        <p:spPr>
          <a:xfrm rot="16200000">
            <a:off x="-1142999" y="3352800"/>
            <a:ext cx="5334000" cy="457200"/>
          </a:xfrm>
          <a:prstGeom prst="leftRightArrow">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950" name="TextBox 5"/>
          <p:cNvSpPr txBox="1">
            <a:spLocks noChangeArrowheads="1"/>
          </p:cNvSpPr>
          <p:nvPr/>
        </p:nvSpPr>
        <p:spPr bwMode="auto">
          <a:xfrm>
            <a:off x="4457700" y="990600"/>
            <a:ext cx="2032227" cy="461665"/>
          </a:xfrm>
          <a:prstGeom prst="rect">
            <a:avLst/>
          </a:prstGeom>
          <a:solidFill>
            <a:schemeClr val="bg1"/>
          </a:solidFill>
          <a:ln w="57150" cmpd="sng">
            <a:solidFill>
              <a:srgbClr val="008000"/>
            </a:solidFill>
            <a:miter lim="800000"/>
            <a:headEnd/>
            <a:tailEnd/>
          </a:ln>
        </p:spPr>
        <p:txBody>
          <a:bodyPr wrap="none">
            <a:spAutoFit/>
          </a:bodyPr>
          <a:lstStyle/>
          <a:p>
            <a:r>
              <a:rPr lang="en-US" sz="2400">
                <a:latin typeface="Gill Sans MT"/>
                <a:cs typeface="Gill Sans MT"/>
              </a:rPr>
              <a:t>20 amino acids</a:t>
            </a:r>
          </a:p>
        </p:txBody>
      </p:sp>
      <p:sp>
        <p:nvSpPr>
          <p:cNvPr id="82951" name="TextBox 6"/>
          <p:cNvSpPr txBox="1">
            <a:spLocks noChangeArrowheads="1"/>
          </p:cNvSpPr>
          <p:nvPr/>
        </p:nvSpPr>
        <p:spPr bwMode="auto">
          <a:xfrm>
            <a:off x="1943100" y="3200400"/>
            <a:ext cx="3124200" cy="1569660"/>
          </a:xfrm>
          <a:prstGeom prst="rect">
            <a:avLst/>
          </a:prstGeom>
          <a:solidFill>
            <a:schemeClr val="bg1"/>
          </a:solidFill>
          <a:ln w="57150" cmpd="sng">
            <a:solidFill>
              <a:srgbClr val="008000"/>
            </a:solidFill>
            <a:miter lim="800000"/>
            <a:headEnd/>
            <a:tailEnd/>
          </a:ln>
        </p:spPr>
        <p:txBody>
          <a:bodyPr>
            <a:spAutoFit/>
          </a:bodyPr>
          <a:lstStyle/>
          <a:p>
            <a:r>
              <a:rPr lang="en-US" sz="2400">
                <a:latin typeface="Gill Sans MT"/>
                <a:cs typeface="Gill Sans MT"/>
              </a:rPr>
              <a:t>all the amino acids from position 1 to the end of your PSI-BLAST query protein </a:t>
            </a:r>
          </a:p>
        </p:txBody>
      </p:sp>
    </p:spTree>
    <p:extLst>
      <p:ext uri="{BB962C8B-B14F-4D97-AF65-F5344CB8AC3E}">
        <p14:creationId xmlns:p14="http://schemas.microsoft.com/office/powerpoint/2010/main" val="7529704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136525" y="273050"/>
            <a:ext cx="8740775" cy="6203950"/>
          </a:xfrm>
          <a:prstGeom prst="rect">
            <a:avLst/>
          </a:prstGeom>
          <a:noFill/>
          <a:ln w="9525">
            <a:noFill/>
            <a:miter lim="800000"/>
            <a:headEnd/>
            <a:tailEnd/>
          </a:ln>
        </p:spPr>
        <p:txBody>
          <a:bodyPr wrap="none">
            <a:spAutoFit/>
          </a:bodyPr>
          <a:lstStyle/>
          <a:p>
            <a:r>
              <a:rPr lang="en-US" sz="1600" b="1">
                <a:solidFill>
                  <a:srgbClr val="000000"/>
                </a:solidFill>
                <a:latin typeface="Courier New" pitchFamily="49" charset="0"/>
              </a:rPr>
              <a:t>           A  R  N  D  C  Q  E  G  H  I  L  K  M  F  P  S  T  W  Y  V </a:t>
            </a:r>
          </a:p>
          <a:p>
            <a:r>
              <a:rPr lang="en-US" sz="1600" b="1">
                <a:solidFill>
                  <a:srgbClr val="000000"/>
                </a:solidFill>
                <a:latin typeface="Courier New" pitchFamily="49" charset="0"/>
              </a:rPr>
              <a:t>    1 M   -1 -2 -2 -3 -2 -1 -2 -3 -2  1  2 -2  6  0 -3 -2 -1 -2 -1  1 </a:t>
            </a:r>
          </a:p>
          <a:p>
            <a:r>
              <a:rPr lang="en-US" sz="1600" b="1">
                <a:solidFill>
                  <a:srgbClr val="000000"/>
                </a:solidFill>
                <a:latin typeface="Courier New" pitchFamily="49" charset="0"/>
              </a:rPr>
              <a:t>    2 K   -1  1  0  1 -4  2  4 -2  0 -3 -3  3 -2 -4 -1  0 -1 -3 -2 -3 </a:t>
            </a:r>
          </a:p>
          <a:p>
            <a:r>
              <a:rPr lang="en-US" sz="1600" b="1">
                <a:solidFill>
                  <a:srgbClr val="000000"/>
                </a:solidFill>
                <a:latin typeface="Courier New" pitchFamily="49" charset="0"/>
              </a:rPr>
              <a:t>    3 W   -3 -3 -4 -5 -3 -2 -3 -3 -3 -3 -2 -3 -2  1 -4 -3 -3 12  2 -3 </a:t>
            </a:r>
          </a:p>
          <a:p>
            <a:r>
              <a:rPr lang="en-US" sz="1600" b="1">
                <a:solidFill>
                  <a:srgbClr val="000000"/>
                </a:solidFill>
                <a:latin typeface="Courier New" pitchFamily="49" charset="0"/>
              </a:rPr>
              <a:t>    4 V    0 -3 -3 -4 -1 -3 -3 -4 -4  3  1 -3  1 -1 -3 -2  0 -3 -1  4 </a:t>
            </a:r>
          </a:p>
          <a:p>
            <a:r>
              <a:rPr lang="en-US" sz="1600" b="1">
                <a:solidFill>
                  <a:srgbClr val="000000"/>
                </a:solidFill>
                <a:latin typeface="Courier New" pitchFamily="49" charset="0"/>
              </a:rPr>
              <a:t>    5 W   -3 -3 -4 -5 -3 -2 -3 -3 -3 -3 -2 -3 -2  1 -4 -3 -3 12  2 -3 </a:t>
            </a:r>
          </a:p>
          <a:p>
            <a:r>
              <a:rPr lang="en-US" sz="1600" b="1">
                <a:solidFill>
                  <a:srgbClr val="000000"/>
                </a:solidFill>
                <a:latin typeface="Courier New" pitchFamily="49" charset="0"/>
              </a:rPr>
              <a:t>    6 A    5 -2 -2 -2 -1 -1 -1  0 -2 -2 -2 -1 -1 -3 -1  1  0 -3 -2  0 </a:t>
            </a:r>
          </a:p>
          <a:p>
            <a:r>
              <a:rPr lang="en-US" sz="1600" b="1">
                <a:solidFill>
                  <a:srgbClr val="000000"/>
                </a:solidFill>
                <a:latin typeface="Courier New" pitchFamily="49" charset="0"/>
              </a:rPr>
              <a:t>    7 L   -2 -2 -4 -4 -1 -2 -3 -4 -3  2  4 -3  2  0 -3 -3 -1 -2 -1  1 </a:t>
            </a:r>
          </a:p>
          <a:p>
            <a:r>
              <a:rPr lang="en-US" sz="1600" b="1">
                <a:solidFill>
                  <a:srgbClr val="000000"/>
                </a:solidFill>
                <a:latin typeface="Courier New" pitchFamily="49" charset="0"/>
              </a:rPr>
              <a:t>    8 L   -1 -3 -3 -4 -1 -3 -3 -4 -3  2  2 -3  1  3 -3 -2 -1 -2  0  3 </a:t>
            </a:r>
          </a:p>
          <a:p>
            <a:r>
              <a:rPr lang="en-US" sz="1600" b="1">
                <a:solidFill>
                  <a:srgbClr val="000000"/>
                </a:solidFill>
                <a:latin typeface="Courier New" pitchFamily="49" charset="0"/>
              </a:rPr>
              <a:t>    9 L   -1 -3 -4 -4 -1 -2 -3 -4 -3  2  4 -3  2  0 -3 -3 -1 -2 -1  2 </a:t>
            </a:r>
          </a:p>
          <a:p>
            <a:r>
              <a:rPr lang="en-US" sz="1600" b="1">
                <a:solidFill>
                  <a:srgbClr val="000000"/>
                </a:solidFill>
                <a:latin typeface="Courier New" pitchFamily="49" charset="0"/>
              </a:rPr>
              <a:t>   10 L   -2 -2 -4 -4 -1 -2 -3 -4 -3  2  4 -3  2  0 -3 -3 -1 -2 -1  1 </a:t>
            </a:r>
          </a:p>
          <a:p>
            <a:r>
              <a:rPr lang="en-US" sz="1600" b="1">
                <a:solidFill>
                  <a:srgbClr val="000000"/>
                </a:solidFill>
                <a:latin typeface="Courier New" pitchFamily="49" charset="0"/>
              </a:rPr>
              <a:t>   11 A    5 -2 -2 -2 -1 -1 -1  0 -2 -2 -2 -1 -1 -3 -1  1  0 -3 -2  0 </a:t>
            </a:r>
          </a:p>
          <a:p>
            <a:r>
              <a:rPr lang="en-US" sz="1600" b="1">
                <a:solidFill>
                  <a:srgbClr val="000000"/>
                </a:solidFill>
                <a:latin typeface="Courier New" pitchFamily="49" charset="0"/>
              </a:rPr>
              <a:t>   12 A    5 -2 -2 -2 -1 -1 -1  0 -2 -2 -2 -1 -1 -3 -1  1  0 -3 -2  0 </a:t>
            </a:r>
          </a:p>
          <a:p>
            <a:r>
              <a:rPr lang="en-US" sz="1600" b="1">
                <a:solidFill>
                  <a:srgbClr val="000000"/>
                </a:solidFill>
                <a:latin typeface="Courier New" pitchFamily="49" charset="0"/>
              </a:rPr>
              <a:t>   13 W   -2 -3 -4 -4 -2 -2 -3 -4 -3  1  4 -3  2  1 -3 -3 -2  7  0  0 </a:t>
            </a:r>
          </a:p>
          <a:p>
            <a:r>
              <a:rPr lang="en-US" sz="1600" b="1">
                <a:solidFill>
                  <a:srgbClr val="000000"/>
                </a:solidFill>
                <a:latin typeface="Courier New" pitchFamily="49" charset="0"/>
              </a:rPr>
              <a:t>   14 A    3 -2 -1 -2 -1 -1 -2  4 -2 -2 -2 -1 -2 -3 -1  1 -1 -3 -3 -1 </a:t>
            </a:r>
          </a:p>
          <a:p>
            <a:r>
              <a:rPr lang="en-US" sz="1600" b="1">
                <a:solidFill>
                  <a:srgbClr val="000000"/>
                </a:solidFill>
                <a:latin typeface="Courier New" pitchFamily="49" charset="0"/>
              </a:rPr>
              <a:t>   15 A    2 -1  0 -1 -2  2  0  2 -1 -3 -3  0 -2 -3 -1  3  0 -3 -2 -2 </a:t>
            </a:r>
          </a:p>
          <a:p>
            <a:r>
              <a:rPr lang="en-US" sz="1600" b="1">
                <a:solidFill>
                  <a:srgbClr val="000000"/>
                </a:solidFill>
                <a:latin typeface="Courier New" pitchFamily="49" charset="0"/>
              </a:rPr>
              <a:t>   16 A    4 -2 -1 -2 -1 -1 -1  3 -2 -2 -2 -1 -1 -3 -1  1  0 -3 -2 -1 </a:t>
            </a:r>
          </a:p>
          <a:p>
            <a:r>
              <a:rPr lang="en-US" sz="1600" b="1">
                <a:solidFill>
                  <a:srgbClr val="000000"/>
                </a:solidFill>
                <a:latin typeface="Courier New" pitchFamily="49" charset="0"/>
              </a:rPr>
              <a:t>   ...</a:t>
            </a:r>
          </a:p>
          <a:p>
            <a:r>
              <a:rPr lang="en-US" sz="1600" b="1">
                <a:solidFill>
                  <a:srgbClr val="000000"/>
                </a:solidFill>
                <a:latin typeface="Courier New" pitchFamily="49" charset="0"/>
              </a:rPr>
              <a:t>   37 S    2 -1  0 -1 -1  0  0  0 -1 -2 -3  0 -2 -3 -1  4  1 -3 -2 -2 </a:t>
            </a:r>
          </a:p>
          <a:p>
            <a:r>
              <a:rPr lang="en-US" sz="1600" b="1">
                <a:solidFill>
                  <a:srgbClr val="000000"/>
                </a:solidFill>
                <a:latin typeface="Courier New" pitchFamily="49" charset="0"/>
              </a:rPr>
              <a:t>   38 G    0 -3 -1 -2 -3 -2 -2  6 -2 -4 -4 -2 -3 -4 -2  0 -2 -3 -3 -4 </a:t>
            </a:r>
          </a:p>
          <a:p>
            <a:r>
              <a:rPr lang="en-US" sz="1600" b="1">
                <a:solidFill>
                  <a:srgbClr val="000000"/>
                </a:solidFill>
                <a:latin typeface="Courier New" pitchFamily="49" charset="0"/>
              </a:rPr>
              <a:t>   39 T    0 -1  0 -1 -1 -1 -1 -2 -2 -1 -1 -1 -1 -2 -1  1  5 -3 -2  0 </a:t>
            </a:r>
          </a:p>
          <a:p>
            <a:r>
              <a:rPr lang="en-US" sz="1600" b="1">
                <a:solidFill>
                  <a:srgbClr val="000000"/>
                </a:solidFill>
                <a:latin typeface="Courier New" pitchFamily="49" charset="0"/>
              </a:rPr>
              <a:t>   40 W   -3 -3 -4 -5 -3 -2 -3 -3 -3 -3 -2 -3 -2  1 -4 -3 -3 12  2 -3 </a:t>
            </a:r>
          </a:p>
          <a:p>
            <a:r>
              <a:rPr lang="en-US" sz="1600" b="1">
                <a:solidFill>
                  <a:srgbClr val="000000"/>
                </a:solidFill>
                <a:latin typeface="Courier New" pitchFamily="49" charset="0"/>
              </a:rPr>
              <a:t>   41 Y   -2 -2 -2 -3 -3 -2 -2 -3  2 -2 -1 -2 -1  3 -3 -2 -2  2  7 -1 </a:t>
            </a:r>
          </a:p>
          <a:p>
            <a:r>
              <a:rPr lang="en-US" sz="1600" b="1">
                <a:solidFill>
                  <a:srgbClr val="000000"/>
                </a:solidFill>
                <a:latin typeface="Courier New" pitchFamily="49" charset="0"/>
              </a:rPr>
              <a:t>   42 A    4 -2 -2 -2 -1 -1 -1  0 -2 -2 -2 -1 -1 -3 -1  1  0 -3 -2  0 </a:t>
            </a:r>
          </a:p>
          <a:p>
            <a:endParaRPr lang="en-US" sz="1600" b="1">
              <a:solidFill>
                <a:srgbClr val="000000"/>
              </a:solidFill>
              <a:latin typeface="Courier New" pitchFamily="49" charset="0"/>
            </a:endParaRPr>
          </a:p>
        </p:txBody>
      </p:sp>
    </p:spTree>
    <p:extLst>
      <p:ext uri="{BB962C8B-B14F-4D97-AF65-F5344CB8AC3E}">
        <p14:creationId xmlns:p14="http://schemas.microsoft.com/office/powerpoint/2010/main" val="98148946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136525" y="273050"/>
            <a:ext cx="8740775" cy="6203950"/>
          </a:xfrm>
          <a:prstGeom prst="rect">
            <a:avLst/>
          </a:prstGeom>
          <a:noFill/>
          <a:ln w="9525">
            <a:noFill/>
            <a:miter lim="800000"/>
            <a:headEnd/>
            <a:tailEnd/>
          </a:ln>
        </p:spPr>
        <p:txBody>
          <a:bodyPr wrap="none">
            <a:spAutoFit/>
          </a:bodyPr>
          <a:lstStyle/>
          <a:p>
            <a:r>
              <a:rPr lang="en-US" sz="1600" b="1">
                <a:solidFill>
                  <a:srgbClr val="000000"/>
                </a:solidFill>
                <a:latin typeface="Courier New" pitchFamily="49" charset="0"/>
              </a:rPr>
              <a:t>           A  R  N  D  C  Q  E  G  H  I  L  K  M  F  P  S  T  W  Y  V </a:t>
            </a:r>
          </a:p>
          <a:p>
            <a:r>
              <a:rPr lang="en-US" sz="1600" b="1">
                <a:solidFill>
                  <a:srgbClr val="000000"/>
                </a:solidFill>
                <a:latin typeface="Courier New" pitchFamily="49" charset="0"/>
              </a:rPr>
              <a:t>    1 M   -1 -2 -2 -3 -2 -1 -2 -3 -2  1  2 -2  6  0 -3 -2 -1 -2 -1  1 </a:t>
            </a:r>
          </a:p>
          <a:p>
            <a:r>
              <a:rPr lang="en-US" sz="1600" b="1">
                <a:solidFill>
                  <a:srgbClr val="000000"/>
                </a:solidFill>
                <a:latin typeface="Courier New" pitchFamily="49" charset="0"/>
              </a:rPr>
              <a:t>    2 K   -1  1  0  1 -4  2  4 -2  0 -3 -3  3 -2 -4 -1  0 -1 -3 -2 -3 </a:t>
            </a:r>
          </a:p>
          <a:p>
            <a:r>
              <a:rPr lang="en-US" sz="1600" b="1">
                <a:solidFill>
                  <a:srgbClr val="000000"/>
                </a:solidFill>
                <a:latin typeface="Courier New" pitchFamily="49" charset="0"/>
              </a:rPr>
              <a:t>    3 W   -3 -3 -4 -5 -3 -2 -3 -3 -3 -3 -2 -3 -2  1 -4 -3 -3 </a:t>
            </a:r>
            <a:r>
              <a:rPr lang="en-US" sz="1600" b="1">
                <a:solidFill>
                  <a:srgbClr val="FF3300"/>
                </a:solidFill>
                <a:latin typeface="Courier New" pitchFamily="49" charset="0"/>
              </a:rPr>
              <a:t>12</a:t>
            </a:r>
            <a:r>
              <a:rPr lang="en-US" sz="1600" b="1">
                <a:solidFill>
                  <a:srgbClr val="000000"/>
                </a:solidFill>
                <a:latin typeface="Courier New" pitchFamily="49" charset="0"/>
              </a:rPr>
              <a:t>  2 -3 </a:t>
            </a:r>
          </a:p>
          <a:p>
            <a:r>
              <a:rPr lang="en-US" sz="1600" b="1">
                <a:solidFill>
                  <a:srgbClr val="000000"/>
                </a:solidFill>
                <a:latin typeface="Courier New" pitchFamily="49" charset="0"/>
              </a:rPr>
              <a:t>    4 V    0 -3 -3 -4 -1 -3 -3 -4 -4  3  1 -3  1 -1 -3 -2  0 -3 -1  4 </a:t>
            </a:r>
          </a:p>
          <a:p>
            <a:r>
              <a:rPr lang="en-US" sz="1600" b="1">
                <a:solidFill>
                  <a:srgbClr val="000000"/>
                </a:solidFill>
                <a:latin typeface="Courier New" pitchFamily="49" charset="0"/>
              </a:rPr>
              <a:t>    5 W   -3 -3 -4 -5 -3 -2 -3 -3 -3 -3 -2 -3 -2  1 -4 -3 -3 </a:t>
            </a:r>
            <a:r>
              <a:rPr lang="en-US" sz="1600" b="1">
                <a:solidFill>
                  <a:srgbClr val="FF3300"/>
                </a:solidFill>
                <a:latin typeface="Courier New" pitchFamily="49" charset="0"/>
              </a:rPr>
              <a:t>12</a:t>
            </a:r>
            <a:r>
              <a:rPr lang="en-US" sz="1600" b="1">
                <a:solidFill>
                  <a:srgbClr val="000000"/>
                </a:solidFill>
                <a:latin typeface="Courier New" pitchFamily="49" charset="0"/>
              </a:rPr>
              <a:t>  2 -3 </a:t>
            </a:r>
          </a:p>
          <a:p>
            <a:r>
              <a:rPr lang="en-US" sz="1600" b="1">
                <a:solidFill>
                  <a:srgbClr val="000000"/>
                </a:solidFill>
                <a:latin typeface="Courier New" pitchFamily="49" charset="0"/>
              </a:rPr>
              <a:t>    6 A    </a:t>
            </a:r>
            <a:r>
              <a:rPr lang="en-US" sz="1600" b="1">
                <a:solidFill>
                  <a:srgbClr val="FF3300"/>
                </a:solidFill>
                <a:latin typeface="Courier New" pitchFamily="49" charset="0"/>
              </a:rPr>
              <a:t>5</a:t>
            </a:r>
            <a:r>
              <a:rPr lang="en-US" sz="1600" b="1">
                <a:solidFill>
                  <a:srgbClr val="000000"/>
                </a:solidFill>
                <a:latin typeface="Courier New" pitchFamily="49" charset="0"/>
              </a:rPr>
              <a:t> -2 -2 -2 -1 -1 -1  0 -2 -2 -2 -1 -1 -3 -1  1  0 -3 -2  0 </a:t>
            </a:r>
          </a:p>
          <a:p>
            <a:r>
              <a:rPr lang="en-US" sz="1600" b="1">
                <a:solidFill>
                  <a:srgbClr val="000000"/>
                </a:solidFill>
                <a:latin typeface="Courier New" pitchFamily="49" charset="0"/>
              </a:rPr>
              <a:t>    7 L   -2 -2 -4 -4 -1 -2 -3 -4 -3  2  4 -3  2  0 -3 -3 -1 -2 -1  1 </a:t>
            </a:r>
          </a:p>
          <a:p>
            <a:r>
              <a:rPr lang="en-US" sz="1600" b="1">
                <a:solidFill>
                  <a:srgbClr val="000000"/>
                </a:solidFill>
                <a:latin typeface="Courier New" pitchFamily="49" charset="0"/>
              </a:rPr>
              <a:t>    8 L   -1 -3 -3 -4 -1 -3 -3 -4 -3  2  2 -3  1  3 -3 -2 -1 -2  0  3 </a:t>
            </a:r>
          </a:p>
          <a:p>
            <a:r>
              <a:rPr lang="en-US" sz="1600" b="1">
                <a:solidFill>
                  <a:srgbClr val="000000"/>
                </a:solidFill>
                <a:latin typeface="Courier New" pitchFamily="49" charset="0"/>
              </a:rPr>
              <a:t>    9 L   -1 -3 -4 -4 -1 -2 -3 -4 -3  2  4 -3  2  0 -3 -3 -1 -2 -1  2 </a:t>
            </a:r>
          </a:p>
          <a:p>
            <a:r>
              <a:rPr lang="en-US" sz="1600" b="1">
                <a:solidFill>
                  <a:srgbClr val="000000"/>
                </a:solidFill>
                <a:latin typeface="Courier New" pitchFamily="49" charset="0"/>
              </a:rPr>
              <a:t>   10 L   -2 -2 -4 -4 -1 -2 -3 -4 -3  2  4 -3  2  0 -3 -3 -1 -2 -1  1 </a:t>
            </a:r>
          </a:p>
          <a:p>
            <a:r>
              <a:rPr lang="en-US" sz="1600" b="1">
                <a:solidFill>
                  <a:srgbClr val="000000"/>
                </a:solidFill>
                <a:latin typeface="Courier New" pitchFamily="49" charset="0"/>
              </a:rPr>
              <a:t>   11 A    </a:t>
            </a:r>
            <a:r>
              <a:rPr lang="en-US" sz="1600" b="1">
                <a:solidFill>
                  <a:srgbClr val="FF3300"/>
                </a:solidFill>
                <a:latin typeface="Courier New" pitchFamily="49" charset="0"/>
              </a:rPr>
              <a:t>5</a:t>
            </a:r>
            <a:r>
              <a:rPr lang="en-US" sz="1600" b="1">
                <a:solidFill>
                  <a:srgbClr val="000000"/>
                </a:solidFill>
                <a:latin typeface="Courier New" pitchFamily="49" charset="0"/>
              </a:rPr>
              <a:t> -2 -2 -2 -1 -1 -1  0 -2 -2 -2 -1 -1 -3 -1  1  0 -3 -2  0 </a:t>
            </a:r>
          </a:p>
          <a:p>
            <a:r>
              <a:rPr lang="en-US" sz="1600" b="1">
                <a:solidFill>
                  <a:srgbClr val="000000"/>
                </a:solidFill>
                <a:latin typeface="Courier New" pitchFamily="49" charset="0"/>
              </a:rPr>
              <a:t>   12 A    </a:t>
            </a:r>
            <a:r>
              <a:rPr lang="en-US" sz="1600" b="1">
                <a:solidFill>
                  <a:srgbClr val="FF3300"/>
                </a:solidFill>
                <a:latin typeface="Courier New" pitchFamily="49" charset="0"/>
              </a:rPr>
              <a:t>5</a:t>
            </a:r>
            <a:r>
              <a:rPr lang="en-US" sz="1600" b="1">
                <a:solidFill>
                  <a:srgbClr val="000000"/>
                </a:solidFill>
                <a:latin typeface="Courier New" pitchFamily="49" charset="0"/>
              </a:rPr>
              <a:t> -2 -2 -2 -1 -1 -1  0 -2 -2 -2 -1 -1 -3 -1  1  0 -3 -2  0 </a:t>
            </a:r>
          </a:p>
          <a:p>
            <a:r>
              <a:rPr lang="en-US" sz="1600" b="1">
                <a:solidFill>
                  <a:srgbClr val="000000"/>
                </a:solidFill>
                <a:latin typeface="Courier New" pitchFamily="49" charset="0"/>
              </a:rPr>
              <a:t>   13 W   -2 -3 -4 -4 -2 -2 -3 -4 -3  1  4 -3  2  1 -3 -3 -2  </a:t>
            </a:r>
            <a:r>
              <a:rPr lang="en-US" sz="1600" b="1">
                <a:solidFill>
                  <a:srgbClr val="FF3300"/>
                </a:solidFill>
                <a:latin typeface="Courier New" pitchFamily="49" charset="0"/>
              </a:rPr>
              <a:t>7</a:t>
            </a:r>
            <a:r>
              <a:rPr lang="en-US" sz="1600" b="1">
                <a:solidFill>
                  <a:srgbClr val="000000"/>
                </a:solidFill>
                <a:latin typeface="Courier New" pitchFamily="49" charset="0"/>
              </a:rPr>
              <a:t>  0  0 </a:t>
            </a:r>
          </a:p>
          <a:p>
            <a:r>
              <a:rPr lang="en-US" sz="1600" b="1">
                <a:solidFill>
                  <a:srgbClr val="000000"/>
                </a:solidFill>
                <a:latin typeface="Courier New" pitchFamily="49" charset="0"/>
              </a:rPr>
              <a:t>   14 A    </a:t>
            </a:r>
            <a:r>
              <a:rPr lang="en-US" sz="1600" b="1">
                <a:solidFill>
                  <a:srgbClr val="FF3300"/>
                </a:solidFill>
                <a:latin typeface="Courier New" pitchFamily="49" charset="0"/>
              </a:rPr>
              <a:t>3</a:t>
            </a:r>
            <a:r>
              <a:rPr lang="en-US" sz="1600" b="1">
                <a:solidFill>
                  <a:srgbClr val="000000"/>
                </a:solidFill>
                <a:latin typeface="Courier New" pitchFamily="49" charset="0"/>
              </a:rPr>
              <a:t> -2 -1 -2 -1 -1 -2  4 -2 -2 -2 -1 -2 -3 -1  1 -1 -3 -3 -1 </a:t>
            </a:r>
          </a:p>
          <a:p>
            <a:r>
              <a:rPr lang="en-US" sz="1600" b="1">
                <a:solidFill>
                  <a:srgbClr val="000000"/>
                </a:solidFill>
                <a:latin typeface="Courier New" pitchFamily="49" charset="0"/>
              </a:rPr>
              <a:t>   15 A    </a:t>
            </a:r>
            <a:r>
              <a:rPr lang="en-US" sz="1600" b="1">
                <a:solidFill>
                  <a:srgbClr val="FF3300"/>
                </a:solidFill>
                <a:latin typeface="Courier New" pitchFamily="49" charset="0"/>
              </a:rPr>
              <a:t>2</a:t>
            </a:r>
            <a:r>
              <a:rPr lang="en-US" sz="1600" b="1">
                <a:solidFill>
                  <a:srgbClr val="000000"/>
                </a:solidFill>
                <a:latin typeface="Courier New" pitchFamily="49" charset="0"/>
              </a:rPr>
              <a:t> -1  0 -1 -2  2  0  2 -1 -3 -3  0 -2 -3 -1  3  0 -3 -2 -2 </a:t>
            </a:r>
          </a:p>
          <a:p>
            <a:r>
              <a:rPr lang="en-US" sz="1600" b="1">
                <a:solidFill>
                  <a:srgbClr val="000000"/>
                </a:solidFill>
                <a:latin typeface="Courier New" pitchFamily="49" charset="0"/>
              </a:rPr>
              <a:t>   16 A    </a:t>
            </a:r>
            <a:r>
              <a:rPr lang="en-US" sz="1600" b="1">
                <a:solidFill>
                  <a:srgbClr val="FF3300"/>
                </a:solidFill>
                <a:latin typeface="Courier New" pitchFamily="49" charset="0"/>
              </a:rPr>
              <a:t>4</a:t>
            </a:r>
            <a:r>
              <a:rPr lang="en-US" sz="1600" b="1">
                <a:solidFill>
                  <a:srgbClr val="000000"/>
                </a:solidFill>
                <a:latin typeface="Courier New" pitchFamily="49" charset="0"/>
              </a:rPr>
              <a:t> -2 -1 -2 -1 -1 -1  3 -2 -2 -2 -1 -1 -3 -1  1  0 -3 -2 -1 </a:t>
            </a:r>
          </a:p>
          <a:p>
            <a:r>
              <a:rPr lang="en-US" sz="1600" b="1">
                <a:solidFill>
                  <a:srgbClr val="000000"/>
                </a:solidFill>
                <a:latin typeface="Courier New" pitchFamily="49" charset="0"/>
              </a:rPr>
              <a:t>   ...</a:t>
            </a:r>
          </a:p>
          <a:p>
            <a:r>
              <a:rPr lang="en-US" sz="1600" b="1">
                <a:solidFill>
                  <a:srgbClr val="000000"/>
                </a:solidFill>
                <a:latin typeface="Courier New" pitchFamily="49" charset="0"/>
              </a:rPr>
              <a:t>   37 S    2 -1  0 -1 -1  0  0  0 -1 -2 -3  0 -2 -3 -1  4  1 -3 -2 -2 </a:t>
            </a:r>
          </a:p>
          <a:p>
            <a:r>
              <a:rPr lang="en-US" sz="1600" b="1">
                <a:solidFill>
                  <a:srgbClr val="000000"/>
                </a:solidFill>
                <a:latin typeface="Courier New" pitchFamily="49" charset="0"/>
              </a:rPr>
              <a:t>   38 G    0 -3 -1 -2 -3 -2 -2  6 -2 -4 -4 -2 -3 -4 -2  0 -2 -3 -3 -4 </a:t>
            </a:r>
          </a:p>
          <a:p>
            <a:r>
              <a:rPr lang="en-US" sz="1600" b="1">
                <a:solidFill>
                  <a:srgbClr val="000000"/>
                </a:solidFill>
                <a:latin typeface="Courier New" pitchFamily="49" charset="0"/>
              </a:rPr>
              <a:t>   39 T    0 -1  0 -1 -1 -1 -1 -2 -2 -1 -1 -1 -1 -2 -1  1  5 -3 -2  0 </a:t>
            </a:r>
          </a:p>
          <a:p>
            <a:r>
              <a:rPr lang="en-US" sz="1600" b="1">
                <a:solidFill>
                  <a:srgbClr val="000000"/>
                </a:solidFill>
                <a:latin typeface="Courier New" pitchFamily="49" charset="0"/>
              </a:rPr>
              <a:t>   40 W   -3 -3 -4 -5 -3 -2 -3 -3 -3 -3 -2 -3 -2  1 -4 -3 -3 </a:t>
            </a:r>
            <a:r>
              <a:rPr lang="en-US" sz="1600" b="1">
                <a:solidFill>
                  <a:srgbClr val="FF3300"/>
                </a:solidFill>
                <a:latin typeface="Courier New" pitchFamily="49" charset="0"/>
              </a:rPr>
              <a:t>12</a:t>
            </a:r>
            <a:r>
              <a:rPr lang="en-US" sz="1600" b="1">
                <a:solidFill>
                  <a:srgbClr val="000000"/>
                </a:solidFill>
                <a:latin typeface="Courier New" pitchFamily="49" charset="0"/>
              </a:rPr>
              <a:t>  2 -3 </a:t>
            </a:r>
          </a:p>
          <a:p>
            <a:r>
              <a:rPr lang="en-US" sz="1600" b="1">
                <a:solidFill>
                  <a:srgbClr val="000000"/>
                </a:solidFill>
                <a:latin typeface="Courier New" pitchFamily="49" charset="0"/>
              </a:rPr>
              <a:t>   41 Y   -2 -2 -2 -3 -3 -2 -2 -3  2 -2 -1 -2 -1  3 -3 -2 -2  2  7 -1 </a:t>
            </a:r>
          </a:p>
          <a:p>
            <a:r>
              <a:rPr lang="en-US" sz="1600" b="1">
                <a:solidFill>
                  <a:srgbClr val="000000"/>
                </a:solidFill>
                <a:latin typeface="Courier New" pitchFamily="49" charset="0"/>
              </a:rPr>
              <a:t>   42 A    </a:t>
            </a:r>
            <a:r>
              <a:rPr lang="en-US" sz="1600" b="1">
                <a:solidFill>
                  <a:srgbClr val="FF3300"/>
                </a:solidFill>
                <a:latin typeface="Courier New" pitchFamily="49" charset="0"/>
              </a:rPr>
              <a:t>4</a:t>
            </a:r>
            <a:r>
              <a:rPr lang="en-US" sz="1600" b="1">
                <a:solidFill>
                  <a:srgbClr val="000000"/>
                </a:solidFill>
                <a:latin typeface="Courier New" pitchFamily="49" charset="0"/>
              </a:rPr>
              <a:t> -2 -2 -2 -1 -1 -1  0 -2 -2 -2 -1 -1 -3 -1  1  0 -3 -2  0 </a:t>
            </a:r>
          </a:p>
          <a:p>
            <a:endParaRPr lang="en-US" sz="1600" b="1">
              <a:solidFill>
                <a:srgbClr val="000000"/>
              </a:solidFill>
              <a:latin typeface="Courier New" pitchFamily="49" charset="0"/>
            </a:endParaRPr>
          </a:p>
        </p:txBody>
      </p:sp>
      <p:sp>
        <p:nvSpPr>
          <p:cNvPr id="84996" name="Rectangle 5"/>
          <p:cNvSpPr>
            <a:spLocks noChangeArrowheads="1"/>
          </p:cNvSpPr>
          <p:nvPr/>
        </p:nvSpPr>
        <p:spPr bwMode="auto">
          <a:xfrm>
            <a:off x="1384300" y="1752600"/>
            <a:ext cx="457200" cy="3048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4997" name="Rectangle 6"/>
          <p:cNvSpPr>
            <a:spLocks noChangeArrowheads="1"/>
          </p:cNvSpPr>
          <p:nvPr/>
        </p:nvSpPr>
        <p:spPr bwMode="auto">
          <a:xfrm>
            <a:off x="1384300" y="5905500"/>
            <a:ext cx="457200" cy="3048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4998" name="Rectangle 7"/>
          <p:cNvSpPr>
            <a:spLocks noChangeArrowheads="1"/>
          </p:cNvSpPr>
          <p:nvPr/>
        </p:nvSpPr>
        <p:spPr bwMode="auto">
          <a:xfrm>
            <a:off x="1384300" y="2971800"/>
            <a:ext cx="457200" cy="5334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4999" name="Rectangle 8"/>
          <p:cNvSpPr>
            <a:spLocks noChangeArrowheads="1"/>
          </p:cNvSpPr>
          <p:nvPr/>
        </p:nvSpPr>
        <p:spPr bwMode="auto">
          <a:xfrm>
            <a:off x="1384300" y="3733800"/>
            <a:ext cx="457200" cy="7620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5000" name="Rectangle 9"/>
          <p:cNvSpPr>
            <a:spLocks noChangeArrowheads="1"/>
          </p:cNvSpPr>
          <p:nvPr/>
        </p:nvSpPr>
        <p:spPr bwMode="auto">
          <a:xfrm>
            <a:off x="7620000" y="1016000"/>
            <a:ext cx="457200" cy="3048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5001" name="Rectangle 10"/>
          <p:cNvSpPr>
            <a:spLocks noChangeArrowheads="1"/>
          </p:cNvSpPr>
          <p:nvPr/>
        </p:nvSpPr>
        <p:spPr bwMode="auto">
          <a:xfrm>
            <a:off x="7620000" y="1511300"/>
            <a:ext cx="457200" cy="3048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5002" name="Rectangle 11"/>
          <p:cNvSpPr>
            <a:spLocks noChangeArrowheads="1"/>
          </p:cNvSpPr>
          <p:nvPr/>
        </p:nvSpPr>
        <p:spPr bwMode="auto">
          <a:xfrm>
            <a:off x="7620000" y="3467100"/>
            <a:ext cx="457200" cy="3048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5003" name="Rectangle 12"/>
          <p:cNvSpPr>
            <a:spLocks noChangeArrowheads="1"/>
          </p:cNvSpPr>
          <p:nvPr/>
        </p:nvSpPr>
        <p:spPr bwMode="auto">
          <a:xfrm>
            <a:off x="7620000" y="5435600"/>
            <a:ext cx="457200" cy="3048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5004" name="TextBox 11"/>
          <p:cNvSpPr txBox="1">
            <a:spLocks noChangeArrowheads="1"/>
          </p:cNvSpPr>
          <p:nvPr/>
        </p:nvSpPr>
        <p:spPr bwMode="auto">
          <a:xfrm>
            <a:off x="2895600" y="2438400"/>
            <a:ext cx="3124200" cy="2677656"/>
          </a:xfrm>
          <a:prstGeom prst="rect">
            <a:avLst/>
          </a:prstGeom>
          <a:solidFill>
            <a:schemeClr val="bg1"/>
          </a:solidFill>
          <a:ln w="57150" cmpd="sng">
            <a:solidFill>
              <a:srgbClr val="008000"/>
            </a:solidFill>
            <a:miter lim="800000"/>
            <a:headEnd/>
            <a:tailEnd/>
          </a:ln>
        </p:spPr>
        <p:txBody>
          <a:bodyPr>
            <a:spAutoFit/>
          </a:bodyPr>
          <a:lstStyle/>
          <a:p>
            <a:r>
              <a:rPr lang="en-US" sz="2400">
                <a:latin typeface="Gill Sans MT"/>
                <a:cs typeface="Gill Sans MT"/>
              </a:rPr>
              <a:t>note that a given amino acid (such as alanine) in your query protein can receive different scores for matching alanine—depending on the position in the protein</a:t>
            </a:r>
          </a:p>
        </p:txBody>
      </p:sp>
      <p:sp>
        <p:nvSpPr>
          <p:cNvPr id="13" name="Left Arrow 12"/>
          <p:cNvSpPr/>
          <p:nvPr/>
        </p:nvSpPr>
        <p:spPr>
          <a:xfrm>
            <a:off x="2286000" y="3657600"/>
            <a:ext cx="609600" cy="762000"/>
          </a:xfrm>
          <a:prstGeom prst="leftArrow">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63217875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136525" y="273050"/>
            <a:ext cx="8740775" cy="6203950"/>
          </a:xfrm>
          <a:prstGeom prst="rect">
            <a:avLst/>
          </a:prstGeom>
          <a:noFill/>
          <a:ln w="9525">
            <a:noFill/>
            <a:miter lim="800000"/>
            <a:headEnd/>
            <a:tailEnd/>
          </a:ln>
        </p:spPr>
        <p:txBody>
          <a:bodyPr wrap="none">
            <a:spAutoFit/>
          </a:bodyPr>
          <a:lstStyle/>
          <a:p>
            <a:r>
              <a:rPr lang="en-US" sz="1600" b="1">
                <a:solidFill>
                  <a:srgbClr val="000000"/>
                </a:solidFill>
                <a:latin typeface="Courier New" pitchFamily="49" charset="0"/>
              </a:rPr>
              <a:t>           A  R  N  D  C  Q  E  G  H  I  L  K  M  F  P  S  T  W  Y  V </a:t>
            </a:r>
          </a:p>
          <a:p>
            <a:r>
              <a:rPr lang="en-US" sz="1600" b="1">
                <a:solidFill>
                  <a:srgbClr val="000000"/>
                </a:solidFill>
                <a:latin typeface="Courier New" pitchFamily="49" charset="0"/>
              </a:rPr>
              <a:t>    1 M   -1 -2 -2 -3 -2 -1 -2 -3 -2  1  2 -2  6  0 -3 -2 -1 -2 -1  1 </a:t>
            </a:r>
          </a:p>
          <a:p>
            <a:r>
              <a:rPr lang="en-US" sz="1600" b="1">
                <a:solidFill>
                  <a:srgbClr val="000000"/>
                </a:solidFill>
                <a:latin typeface="Courier New" pitchFamily="49" charset="0"/>
              </a:rPr>
              <a:t>    2 K   -1  1  0  1 -4  2  4 -2  0 -3 -3  3 -2 -4 -1  0 -1 -3 -2 -3 </a:t>
            </a:r>
          </a:p>
          <a:p>
            <a:r>
              <a:rPr lang="en-US" sz="1600" b="1">
                <a:solidFill>
                  <a:srgbClr val="000000"/>
                </a:solidFill>
                <a:latin typeface="Courier New" pitchFamily="49" charset="0"/>
              </a:rPr>
              <a:t>    3 W   -3 -3 -4 -5 -3 -2 -3 -3 -3 -3 -2 -3 -2  1 -4 -3 -3 </a:t>
            </a:r>
            <a:r>
              <a:rPr lang="en-US" sz="1600" b="1">
                <a:solidFill>
                  <a:srgbClr val="FF3300"/>
                </a:solidFill>
                <a:latin typeface="Courier New" pitchFamily="49" charset="0"/>
              </a:rPr>
              <a:t>12</a:t>
            </a:r>
            <a:r>
              <a:rPr lang="en-US" sz="1600" b="1">
                <a:solidFill>
                  <a:srgbClr val="000000"/>
                </a:solidFill>
                <a:latin typeface="Courier New" pitchFamily="49" charset="0"/>
              </a:rPr>
              <a:t>  2 -3 </a:t>
            </a:r>
          </a:p>
          <a:p>
            <a:r>
              <a:rPr lang="en-US" sz="1600" b="1">
                <a:solidFill>
                  <a:srgbClr val="000000"/>
                </a:solidFill>
                <a:latin typeface="Courier New" pitchFamily="49" charset="0"/>
              </a:rPr>
              <a:t>    4 V    0 -3 -3 -4 -1 -3 -3 -4 -4  3  1 -3  1 -1 -3 -2  0 -3 -1  4 </a:t>
            </a:r>
          </a:p>
          <a:p>
            <a:r>
              <a:rPr lang="en-US" sz="1600" b="1">
                <a:solidFill>
                  <a:srgbClr val="000000"/>
                </a:solidFill>
                <a:latin typeface="Courier New" pitchFamily="49" charset="0"/>
              </a:rPr>
              <a:t>    5 W   -3 -3 -4 -5 -3 -2 -3 -3 -3 -3 -2 -3 -2  1 -4 -3 -3 </a:t>
            </a:r>
            <a:r>
              <a:rPr lang="en-US" sz="1600" b="1">
                <a:solidFill>
                  <a:srgbClr val="FF3300"/>
                </a:solidFill>
                <a:latin typeface="Courier New" pitchFamily="49" charset="0"/>
              </a:rPr>
              <a:t>12</a:t>
            </a:r>
            <a:r>
              <a:rPr lang="en-US" sz="1600" b="1">
                <a:solidFill>
                  <a:srgbClr val="000000"/>
                </a:solidFill>
                <a:latin typeface="Courier New" pitchFamily="49" charset="0"/>
              </a:rPr>
              <a:t>  2 -3 </a:t>
            </a:r>
          </a:p>
          <a:p>
            <a:r>
              <a:rPr lang="en-US" sz="1600" b="1">
                <a:solidFill>
                  <a:srgbClr val="000000"/>
                </a:solidFill>
                <a:latin typeface="Courier New" pitchFamily="49" charset="0"/>
              </a:rPr>
              <a:t>    6 A    </a:t>
            </a:r>
            <a:r>
              <a:rPr lang="en-US" sz="1600" b="1">
                <a:solidFill>
                  <a:srgbClr val="FF3300"/>
                </a:solidFill>
                <a:latin typeface="Courier New" pitchFamily="49" charset="0"/>
              </a:rPr>
              <a:t>5</a:t>
            </a:r>
            <a:r>
              <a:rPr lang="en-US" sz="1600" b="1">
                <a:solidFill>
                  <a:srgbClr val="000000"/>
                </a:solidFill>
                <a:latin typeface="Courier New" pitchFamily="49" charset="0"/>
              </a:rPr>
              <a:t> -2 -2 -2 -1 -1 -1  0 -2 -2 -2 -1 -1 -3 -1  1  0 -3 -2  0 </a:t>
            </a:r>
          </a:p>
          <a:p>
            <a:r>
              <a:rPr lang="en-US" sz="1600" b="1">
                <a:solidFill>
                  <a:srgbClr val="000000"/>
                </a:solidFill>
                <a:latin typeface="Courier New" pitchFamily="49" charset="0"/>
              </a:rPr>
              <a:t>    7 L   -2 -2 -4 -4 -1 -2 -3 -4 -3  2  4 -3  2  0 -3 -3 -1 -2 -1  1 </a:t>
            </a:r>
          </a:p>
          <a:p>
            <a:r>
              <a:rPr lang="en-US" sz="1600" b="1">
                <a:solidFill>
                  <a:srgbClr val="000000"/>
                </a:solidFill>
                <a:latin typeface="Courier New" pitchFamily="49" charset="0"/>
              </a:rPr>
              <a:t>    8 L   -1 -3 -3 -4 -1 -3 -3 -4 -3  2  2 -3  1  3 -3 -2 -1 -2  0  3 </a:t>
            </a:r>
          </a:p>
          <a:p>
            <a:r>
              <a:rPr lang="en-US" sz="1600" b="1">
                <a:solidFill>
                  <a:srgbClr val="000000"/>
                </a:solidFill>
                <a:latin typeface="Courier New" pitchFamily="49" charset="0"/>
              </a:rPr>
              <a:t>    9 L   -1 -3 -4 -4 -1 -2 -3 -4 -3  2  4 -3  2  0 -3 -3 -1 -2 -1  2 </a:t>
            </a:r>
          </a:p>
          <a:p>
            <a:r>
              <a:rPr lang="en-US" sz="1600" b="1">
                <a:solidFill>
                  <a:srgbClr val="000000"/>
                </a:solidFill>
                <a:latin typeface="Courier New" pitchFamily="49" charset="0"/>
              </a:rPr>
              <a:t>   10 L   -2 -2 -4 -4 -1 -2 -3 -4 -3  2  4 -3  2  0 -3 -3 -1 -2 -1  1 </a:t>
            </a:r>
          </a:p>
          <a:p>
            <a:r>
              <a:rPr lang="en-US" sz="1600" b="1">
                <a:solidFill>
                  <a:srgbClr val="000000"/>
                </a:solidFill>
                <a:latin typeface="Courier New" pitchFamily="49" charset="0"/>
              </a:rPr>
              <a:t>   11 A    </a:t>
            </a:r>
            <a:r>
              <a:rPr lang="en-US" sz="1600" b="1">
                <a:solidFill>
                  <a:srgbClr val="FF3300"/>
                </a:solidFill>
                <a:latin typeface="Courier New" pitchFamily="49" charset="0"/>
              </a:rPr>
              <a:t>5</a:t>
            </a:r>
            <a:r>
              <a:rPr lang="en-US" sz="1600" b="1">
                <a:solidFill>
                  <a:srgbClr val="000000"/>
                </a:solidFill>
                <a:latin typeface="Courier New" pitchFamily="49" charset="0"/>
              </a:rPr>
              <a:t> -2 -2 -2 -1 -1 -1  0 -2 -2 -2 -1 -1 -3 -1  1  0 -3 -2  0 </a:t>
            </a:r>
          </a:p>
          <a:p>
            <a:r>
              <a:rPr lang="en-US" sz="1600" b="1">
                <a:solidFill>
                  <a:srgbClr val="000000"/>
                </a:solidFill>
                <a:latin typeface="Courier New" pitchFamily="49" charset="0"/>
              </a:rPr>
              <a:t>   12 A    </a:t>
            </a:r>
            <a:r>
              <a:rPr lang="en-US" sz="1600" b="1">
                <a:solidFill>
                  <a:srgbClr val="FF3300"/>
                </a:solidFill>
                <a:latin typeface="Courier New" pitchFamily="49" charset="0"/>
              </a:rPr>
              <a:t>5</a:t>
            </a:r>
            <a:r>
              <a:rPr lang="en-US" sz="1600" b="1">
                <a:solidFill>
                  <a:srgbClr val="000000"/>
                </a:solidFill>
                <a:latin typeface="Courier New" pitchFamily="49" charset="0"/>
              </a:rPr>
              <a:t> -2 -2 -2 -1 -1 -1  0 -2 -2 -2 -1 -1 -3 -1  1  0 -3 -2  0 </a:t>
            </a:r>
          </a:p>
          <a:p>
            <a:r>
              <a:rPr lang="en-US" sz="1600" b="1">
                <a:solidFill>
                  <a:srgbClr val="000000"/>
                </a:solidFill>
                <a:latin typeface="Courier New" pitchFamily="49" charset="0"/>
              </a:rPr>
              <a:t>   13 W   -2 -3 -4 -4 -2 -2 -3 -4 -3  1  4 -3  2  1 -3 -3 -2  </a:t>
            </a:r>
            <a:r>
              <a:rPr lang="en-US" sz="1600" b="1">
                <a:solidFill>
                  <a:srgbClr val="FF3300"/>
                </a:solidFill>
                <a:latin typeface="Courier New" pitchFamily="49" charset="0"/>
              </a:rPr>
              <a:t>7</a:t>
            </a:r>
            <a:r>
              <a:rPr lang="en-US" sz="1600" b="1">
                <a:solidFill>
                  <a:srgbClr val="000000"/>
                </a:solidFill>
                <a:latin typeface="Courier New" pitchFamily="49" charset="0"/>
              </a:rPr>
              <a:t>  0  0 </a:t>
            </a:r>
          </a:p>
          <a:p>
            <a:r>
              <a:rPr lang="en-US" sz="1600" b="1">
                <a:solidFill>
                  <a:srgbClr val="000000"/>
                </a:solidFill>
                <a:latin typeface="Courier New" pitchFamily="49" charset="0"/>
              </a:rPr>
              <a:t>   14 A    </a:t>
            </a:r>
            <a:r>
              <a:rPr lang="en-US" sz="1600" b="1">
                <a:solidFill>
                  <a:srgbClr val="FF3300"/>
                </a:solidFill>
                <a:latin typeface="Courier New" pitchFamily="49" charset="0"/>
              </a:rPr>
              <a:t>3</a:t>
            </a:r>
            <a:r>
              <a:rPr lang="en-US" sz="1600" b="1">
                <a:solidFill>
                  <a:srgbClr val="000000"/>
                </a:solidFill>
                <a:latin typeface="Courier New" pitchFamily="49" charset="0"/>
              </a:rPr>
              <a:t> -2 -1 -2 -1 -1 -2  4 -2 -2 -2 -1 -2 -3 -1  1 -1 -3 -3 -1 </a:t>
            </a:r>
          </a:p>
          <a:p>
            <a:r>
              <a:rPr lang="en-US" sz="1600" b="1">
                <a:solidFill>
                  <a:srgbClr val="000000"/>
                </a:solidFill>
                <a:latin typeface="Courier New" pitchFamily="49" charset="0"/>
              </a:rPr>
              <a:t>   15 A    </a:t>
            </a:r>
            <a:r>
              <a:rPr lang="en-US" sz="1600" b="1">
                <a:solidFill>
                  <a:srgbClr val="FF3300"/>
                </a:solidFill>
                <a:latin typeface="Courier New" pitchFamily="49" charset="0"/>
              </a:rPr>
              <a:t>2</a:t>
            </a:r>
            <a:r>
              <a:rPr lang="en-US" sz="1600" b="1">
                <a:solidFill>
                  <a:srgbClr val="000000"/>
                </a:solidFill>
                <a:latin typeface="Courier New" pitchFamily="49" charset="0"/>
              </a:rPr>
              <a:t> -1  0 -1 -2  2  0  2 -1 -3 -3  0 -2 -3 -1  3  0 -3 -2 -2 </a:t>
            </a:r>
          </a:p>
          <a:p>
            <a:r>
              <a:rPr lang="en-US" sz="1600" b="1">
                <a:solidFill>
                  <a:srgbClr val="000000"/>
                </a:solidFill>
                <a:latin typeface="Courier New" pitchFamily="49" charset="0"/>
              </a:rPr>
              <a:t>   16 A    </a:t>
            </a:r>
            <a:r>
              <a:rPr lang="en-US" sz="1600" b="1">
                <a:solidFill>
                  <a:srgbClr val="FF3300"/>
                </a:solidFill>
                <a:latin typeface="Courier New" pitchFamily="49" charset="0"/>
              </a:rPr>
              <a:t>4</a:t>
            </a:r>
            <a:r>
              <a:rPr lang="en-US" sz="1600" b="1">
                <a:solidFill>
                  <a:srgbClr val="000000"/>
                </a:solidFill>
                <a:latin typeface="Courier New" pitchFamily="49" charset="0"/>
              </a:rPr>
              <a:t> -2 -1 -2 -1 -1 -1  3 -2 -2 -2 -1 -1 -3 -1  1  0 -3 -2 -1 </a:t>
            </a:r>
          </a:p>
          <a:p>
            <a:r>
              <a:rPr lang="en-US" sz="1600" b="1">
                <a:solidFill>
                  <a:srgbClr val="000000"/>
                </a:solidFill>
                <a:latin typeface="Courier New" pitchFamily="49" charset="0"/>
              </a:rPr>
              <a:t>   ...</a:t>
            </a:r>
          </a:p>
          <a:p>
            <a:r>
              <a:rPr lang="en-US" sz="1600" b="1">
                <a:solidFill>
                  <a:srgbClr val="000000"/>
                </a:solidFill>
                <a:latin typeface="Courier New" pitchFamily="49" charset="0"/>
              </a:rPr>
              <a:t>   37 S    2 -1  0 -1 -1  0  0  0 -1 -2 -3  0 -2 -3 -1  4  1 -3 -2 -2 </a:t>
            </a:r>
          </a:p>
          <a:p>
            <a:r>
              <a:rPr lang="en-US" sz="1600" b="1">
                <a:solidFill>
                  <a:srgbClr val="000000"/>
                </a:solidFill>
                <a:latin typeface="Courier New" pitchFamily="49" charset="0"/>
              </a:rPr>
              <a:t>   38 G    0 -3 -1 -2 -3 -2 -2  6 -2 -4 -4 -2 -3 -4 -2  0 -2 -3 -3 -4 </a:t>
            </a:r>
          </a:p>
          <a:p>
            <a:r>
              <a:rPr lang="en-US" sz="1600" b="1">
                <a:solidFill>
                  <a:srgbClr val="000000"/>
                </a:solidFill>
                <a:latin typeface="Courier New" pitchFamily="49" charset="0"/>
              </a:rPr>
              <a:t>   39 T    0 -1  0 -1 -1 -1 -1 -2 -2 -1 -1 -1 -1 -2 -1  1  5 -3 -2  0 </a:t>
            </a:r>
          </a:p>
          <a:p>
            <a:r>
              <a:rPr lang="en-US" sz="1600" b="1">
                <a:solidFill>
                  <a:srgbClr val="000000"/>
                </a:solidFill>
                <a:latin typeface="Courier New" pitchFamily="49" charset="0"/>
              </a:rPr>
              <a:t>   40 W   -3 -3 -4 -5 -3 -2 -3 -3 -3 -3 -2 -3 -2  1 -4 -3 -3 </a:t>
            </a:r>
            <a:r>
              <a:rPr lang="en-US" sz="1600" b="1">
                <a:solidFill>
                  <a:srgbClr val="FF3300"/>
                </a:solidFill>
                <a:latin typeface="Courier New" pitchFamily="49" charset="0"/>
              </a:rPr>
              <a:t>12</a:t>
            </a:r>
            <a:r>
              <a:rPr lang="en-US" sz="1600" b="1">
                <a:solidFill>
                  <a:srgbClr val="000000"/>
                </a:solidFill>
                <a:latin typeface="Courier New" pitchFamily="49" charset="0"/>
              </a:rPr>
              <a:t>  2 -3 </a:t>
            </a:r>
          </a:p>
          <a:p>
            <a:r>
              <a:rPr lang="en-US" sz="1600" b="1">
                <a:solidFill>
                  <a:srgbClr val="000000"/>
                </a:solidFill>
                <a:latin typeface="Courier New" pitchFamily="49" charset="0"/>
              </a:rPr>
              <a:t>   41 Y   -2 -2 -2 -3 -3 -2 -2 -3  2 -2 -1 -2 -1  3 -3 -2 -2  2  7 -1 </a:t>
            </a:r>
          </a:p>
          <a:p>
            <a:r>
              <a:rPr lang="en-US" sz="1600" b="1">
                <a:solidFill>
                  <a:srgbClr val="000000"/>
                </a:solidFill>
                <a:latin typeface="Courier New" pitchFamily="49" charset="0"/>
              </a:rPr>
              <a:t>   42 A    </a:t>
            </a:r>
            <a:r>
              <a:rPr lang="en-US" sz="1600" b="1">
                <a:solidFill>
                  <a:srgbClr val="FF3300"/>
                </a:solidFill>
                <a:latin typeface="Courier New" pitchFamily="49" charset="0"/>
              </a:rPr>
              <a:t>4</a:t>
            </a:r>
            <a:r>
              <a:rPr lang="en-US" sz="1600" b="1">
                <a:solidFill>
                  <a:srgbClr val="000000"/>
                </a:solidFill>
                <a:latin typeface="Courier New" pitchFamily="49" charset="0"/>
              </a:rPr>
              <a:t> -2 -2 -2 -1 -1 -1  0 -2 -2 -2 -1 -1 -3 -1  1  0 -3 -2  0 </a:t>
            </a:r>
          </a:p>
          <a:p>
            <a:endParaRPr lang="en-US" sz="1600" b="1">
              <a:solidFill>
                <a:srgbClr val="000000"/>
              </a:solidFill>
              <a:latin typeface="Courier New" pitchFamily="49" charset="0"/>
            </a:endParaRPr>
          </a:p>
        </p:txBody>
      </p:sp>
      <p:sp>
        <p:nvSpPr>
          <p:cNvPr id="86020" name="Rectangle 5"/>
          <p:cNvSpPr>
            <a:spLocks noChangeArrowheads="1"/>
          </p:cNvSpPr>
          <p:nvPr/>
        </p:nvSpPr>
        <p:spPr bwMode="auto">
          <a:xfrm>
            <a:off x="1384300" y="1752600"/>
            <a:ext cx="457200" cy="3048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6021" name="Rectangle 6"/>
          <p:cNvSpPr>
            <a:spLocks noChangeArrowheads="1"/>
          </p:cNvSpPr>
          <p:nvPr/>
        </p:nvSpPr>
        <p:spPr bwMode="auto">
          <a:xfrm>
            <a:off x="1384300" y="5905500"/>
            <a:ext cx="457200" cy="3048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6022" name="Rectangle 7"/>
          <p:cNvSpPr>
            <a:spLocks noChangeArrowheads="1"/>
          </p:cNvSpPr>
          <p:nvPr/>
        </p:nvSpPr>
        <p:spPr bwMode="auto">
          <a:xfrm>
            <a:off x="1384300" y="2971800"/>
            <a:ext cx="457200" cy="5334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6023" name="Rectangle 8"/>
          <p:cNvSpPr>
            <a:spLocks noChangeArrowheads="1"/>
          </p:cNvSpPr>
          <p:nvPr/>
        </p:nvSpPr>
        <p:spPr bwMode="auto">
          <a:xfrm>
            <a:off x="1384300" y="3733800"/>
            <a:ext cx="457200" cy="7620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6024" name="Rectangle 9"/>
          <p:cNvSpPr>
            <a:spLocks noChangeArrowheads="1"/>
          </p:cNvSpPr>
          <p:nvPr/>
        </p:nvSpPr>
        <p:spPr bwMode="auto">
          <a:xfrm>
            <a:off x="7620000" y="1016000"/>
            <a:ext cx="457200" cy="3048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6025" name="Rectangle 10"/>
          <p:cNvSpPr>
            <a:spLocks noChangeArrowheads="1"/>
          </p:cNvSpPr>
          <p:nvPr/>
        </p:nvSpPr>
        <p:spPr bwMode="auto">
          <a:xfrm>
            <a:off x="7620000" y="1511300"/>
            <a:ext cx="457200" cy="3048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6026" name="Rectangle 11"/>
          <p:cNvSpPr>
            <a:spLocks noChangeArrowheads="1"/>
          </p:cNvSpPr>
          <p:nvPr/>
        </p:nvSpPr>
        <p:spPr bwMode="auto">
          <a:xfrm>
            <a:off x="7620000" y="3467100"/>
            <a:ext cx="457200" cy="3048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6027" name="Rectangle 12"/>
          <p:cNvSpPr>
            <a:spLocks noChangeArrowheads="1"/>
          </p:cNvSpPr>
          <p:nvPr/>
        </p:nvSpPr>
        <p:spPr bwMode="auto">
          <a:xfrm>
            <a:off x="7620000" y="5435600"/>
            <a:ext cx="457200" cy="3048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6028" name="TextBox 11"/>
          <p:cNvSpPr txBox="1">
            <a:spLocks noChangeArrowheads="1"/>
          </p:cNvSpPr>
          <p:nvPr/>
        </p:nvSpPr>
        <p:spPr bwMode="auto">
          <a:xfrm>
            <a:off x="2819400" y="2275344"/>
            <a:ext cx="3429000" cy="2677656"/>
          </a:xfrm>
          <a:prstGeom prst="rect">
            <a:avLst/>
          </a:prstGeom>
          <a:solidFill>
            <a:schemeClr val="bg1"/>
          </a:solidFill>
          <a:ln w="57150" cmpd="sng">
            <a:solidFill>
              <a:srgbClr val="008000"/>
            </a:solidFill>
            <a:miter lim="800000"/>
            <a:headEnd/>
            <a:tailEnd/>
          </a:ln>
        </p:spPr>
        <p:txBody>
          <a:bodyPr wrap="square">
            <a:spAutoFit/>
          </a:bodyPr>
          <a:lstStyle/>
          <a:p>
            <a:r>
              <a:rPr lang="en-US" sz="2400">
                <a:cs typeface="Arial" charset="0"/>
              </a:rPr>
              <a:t>note that a given amino acid (such as tryptophan) in your query protein can receive different scores for matching tryptophan—depending on the position in the protein</a:t>
            </a:r>
          </a:p>
        </p:txBody>
      </p:sp>
      <p:sp>
        <p:nvSpPr>
          <p:cNvPr id="13" name="Left Arrow 12"/>
          <p:cNvSpPr/>
          <p:nvPr/>
        </p:nvSpPr>
        <p:spPr>
          <a:xfrm rot="10800000">
            <a:off x="6248400" y="3276600"/>
            <a:ext cx="609600" cy="762000"/>
          </a:xfrm>
          <a:prstGeom prst="leftArrow">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14531601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2133600" y="304800"/>
            <a:ext cx="5501151" cy="523220"/>
          </a:xfrm>
          <a:prstGeom prst="rect">
            <a:avLst/>
          </a:prstGeom>
          <a:noFill/>
          <a:ln w="9525">
            <a:noFill/>
            <a:miter lim="800000"/>
            <a:headEnd/>
            <a:tailEnd/>
          </a:ln>
        </p:spPr>
        <p:txBody>
          <a:bodyPr wrap="none">
            <a:spAutoFit/>
          </a:bodyPr>
          <a:lstStyle/>
          <a:p>
            <a:r>
              <a:rPr lang="en-US" sz="2800" dirty="0">
                <a:solidFill>
                  <a:srgbClr val="000000"/>
                </a:solidFill>
                <a:latin typeface="Gill Sans MT"/>
                <a:cs typeface="Gill Sans MT"/>
              </a:rPr>
              <a:t>PSI-BLAST is performed in five steps</a:t>
            </a:r>
          </a:p>
        </p:txBody>
      </p:sp>
      <p:sp>
        <p:nvSpPr>
          <p:cNvPr id="89091" name="Line 3"/>
          <p:cNvSpPr>
            <a:spLocks noChangeShapeType="1"/>
          </p:cNvSpPr>
          <p:nvPr/>
        </p:nvSpPr>
        <p:spPr bwMode="auto">
          <a:xfrm>
            <a:off x="1371600" y="1066800"/>
            <a:ext cx="7010400" cy="0"/>
          </a:xfrm>
          <a:prstGeom prst="line">
            <a:avLst/>
          </a:prstGeom>
          <a:noFill/>
          <a:ln w="19050">
            <a:solidFill>
              <a:srgbClr val="000000"/>
            </a:solidFill>
            <a:round/>
            <a:headEnd/>
            <a:tailEnd/>
          </a:ln>
        </p:spPr>
        <p:txBody>
          <a:bodyPr/>
          <a:lstStyle/>
          <a:p>
            <a:endParaRPr lang="en-US" sz="2400">
              <a:solidFill>
                <a:srgbClr val="000000"/>
              </a:solidFill>
              <a:latin typeface="Gill Sans MT"/>
              <a:cs typeface="Gill Sans MT"/>
            </a:endParaRPr>
          </a:p>
        </p:txBody>
      </p:sp>
      <p:sp>
        <p:nvSpPr>
          <p:cNvPr id="89092" name="Text Box 4"/>
          <p:cNvSpPr txBox="1">
            <a:spLocks noChangeArrowheads="1"/>
          </p:cNvSpPr>
          <p:nvPr/>
        </p:nvSpPr>
        <p:spPr bwMode="auto">
          <a:xfrm>
            <a:off x="1485354" y="1447800"/>
            <a:ext cx="7353846" cy="2677656"/>
          </a:xfrm>
          <a:prstGeom prst="rect">
            <a:avLst/>
          </a:prstGeom>
          <a:noFill/>
          <a:ln w="9525">
            <a:noFill/>
            <a:miter lim="800000"/>
            <a:headEnd/>
            <a:tailEnd/>
          </a:ln>
        </p:spPr>
        <p:txBody>
          <a:bodyPr wrap="none">
            <a:spAutoFit/>
          </a:bodyPr>
          <a:lstStyle/>
          <a:p>
            <a:r>
              <a:rPr lang="en-US" sz="2400" dirty="0">
                <a:solidFill>
                  <a:srgbClr val="000000"/>
                </a:solidFill>
                <a:latin typeface="Gill Sans MT"/>
                <a:cs typeface="Gill Sans MT"/>
              </a:rPr>
              <a:t>[1] Select a query and search it against a protein database</a:t>
            </a:r>
          </a:p>
          <a:p>
            <a:endParaRPr lang="en-US" sz="2400" dirty="0">
              <a:solidFill>
                <a:srgbClr val="000000"/>
              </a:solidFill>
              <a:latin typeface="Gill Sans MT"/>
              <a:cs typeface="Gill Sans MT"/>
            </a:endParaRPr>
          </a:p>
          <a:p>
            <a:r>
              <a:rPr lang="en-US" sz="2400" dirty="0">
                <a:solidFill>
                  <a:srgbClr val="000000"/>
                </a:solidFill>
                <a:latin typeface="Gill Sans MT"/>
                <a:cs typeface="Gill Sans MT"/>
              </a:rPr>
              <a:t>[2] PSI-BLAST constructs a multiple sequence alignment</a:t>
            </a:r>
          </a:p>
          <a:p>
            <a:r>
              <a:rPr lang="en-US" sz="2400" dirty="0">
                <a:solidFill>
                  <a:srgbClr val="000000"/>
                </a:solidFill>
                <a:latin typeface="Gill Sans MT"/>
                <a:cs typeface="Gill Sans MT"/>
              </a:rPr>
              <a:t>then creates a “profile” or specialized position-specific</a:t>
            </a:r>
          </a:p>
          <a:p>
            <a:r>
              <a:rPr lang="en-US" sz="2400" dirty="0">
                <a:solidFill>
                  <a:srgbClr val="000000"/>
                </a:solidFill>
                <a:latin typeface="Gill Sans MT"/>
                <a:cs typeface="Gill Sans MT"/>
              </a:rPr>
              <a:t>scoring matrix (PSSM)</a:t>
            </a:r>
          </a:p>
          <a:p>
            <a:endParaRPr lang="en-US" sz="2400" dirty="0">
              <a:solidFill>
                <a:srgbClr val="000000"/>
              </a:solidFill>
              <a:latin typeface="Gill Sans MT"/>
              <a:cs typeface="Gill Sans MT"/>
            </a:endParaRPr>
          </a:p>
          <a:p>
            <a:r>
              <a:rPr lang="en-US" sz="2400" dirty="0">
                <a:solidFill>
                  <a:srgbClr val="000000"/>
                </a:solidFill>
                <a:latin typeface="Gill Sans MT"/>
                <a:cs typeface="Gill Sans MT"/>
              </a:rPr>
              <a:t>[3] The PSSM is used as a query against the </a:t>
            </a:r>
            <a:r>
              <a:rPr lang="en-US" sz="2400" dirty="0" smtClean="0">
                <a:solidFill>
                  <a:srgbClr val="000000"/>
                </a:solidFill>
                <a:latin typeface="Gill Sans MT"/>
                <a:cs typeface="Gill Sans MT"/>
              </a:rPr>
              <a:t>database</a:t>
            </a:r>
            <a:endParaRPr lang="en-US" sz="2400" dirty="0">
              <a:solidFill>
                <a:srgbClr val="000000"/>
              </a:solidFill>
              <a:latin typeface="Gill Sans MT"/>
              <a:cs typeface="Gill Sans MT"/>
            </a:endParaRPr>
          </a:p>
        </p:txBody>
      </p:sp>
      <p:sp>
        <p:nvSpPr>
          <p:cNvPr id="6" name="TextBox 5"/>
          <p:cNvSpPr txBox="1"/>
          <p:nvPr/>
        </p:nvSpPr>
        <p:spPr>
          <a:xfrm>
            <a:off x="14514" y="6135469"/>
            <a:ext cx="1028196"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172</a:t>
            </a:r>
            <a:endParaRPr lang="en-US" dirty="0">
              <a:solidFill>
                <a:schemeClr val="bg1">
                  <a:lumMod val="50000"/>
                </a:schemeClr>
              </a:solidFill>
            </a:endParaRPr>
          </a:p>
        </p:txBody>
      </p:sp>
    </p:spTree>
    <p:extLst>
      <p:ext uri="{BB962C8B-B14F-4D97-AF65-F5344CB8AC3E}">
        <p14:creationId xmlns:p14="http://schemas.microsoft.com/office/powerpoint/2010/main" val="427767340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71600" y="381000"/>
            <a:ext cx="7086600" cy="523220"/>
          </a:xfrm>
          <a:prstGeom prst="rect">
            <a:avLst/>
          </a:prstGeom>
          <a:noFill/>
        </p:spPr>
        <p:txBody>
          <a:bodyPr wrap="square" rtlCol="0">
            <a:spAutoFit/>
          </a:bodyPr>
          <a:lstStyle/>
          <a:p>
            <a:pPr algn="ctr"/>
            <a:r>
              <a:rPr lang="en-US" sz="2800" dirty="0" smtClean="0"/>
              <a:t>Learning objectives</a:t>
            </a:r>
            <a:endParaRPr lang="en-US" sz="2800" dirty="0"/>
          </a:p>
        </p:txBody>
      </p:sp>
      <p:sp>
        <p:nvSpPr>
          <p:cNvPr id="2" name="TextBox 1"/>
          <p:cNvSpPr txBox="1"/>
          <p:nvPr/>
        </p:nvSpPr>
        <p:spPr>
          <a:xfrm>
            <a:off x="1600200" y="1295400"/>
            <a:ext cx="7086600" cy="5084468"/>
          </a:xfrm>
          <a:prstGeom prst="rect">
            <a:avLst/>
          </a:prstGeom>
          <a:noFill/>
        </p:spPr>
        <p:txBody>
          <a:bodyPr wrap="square" rtlCol="0">
            <a:spAutoFit/>
          </a:bodyPr>
          <a:lstStyle/>
          <a:p>
            <a:pPr marL="285750" indent="-285750">
              <a:lnSpc>
                <a:spcPct val="90000"/>
              </a:lnSpc>
              <a:buFont typeface="Arial"/>
              <a:buChar char="•"/>
            </a:pPr>
            <a:r>
              <a:rPr lang="en-US" sz="2400" dirty="0"/>
              <a:t>define a position-specific scoring matrix (PSSM); </a:t>
            </a:r>
            <a:endParaRPr lang="en-US" sz="2400" dirty="0" smtClean="0"/>
          </a:p>
          <a:p>
            <a:pPr>
              <a:lnSpc>
                <a:spcPct val="90000"/>
              </a:lnSpc>
            </a:pPr>
            <a:endParaRPr lang="en-US" sz="2400" dirty="0" smtClean="0"/>
          </a:p>
          <a:p>
            <a:pPr marL="285750" indent="-285750">
              <a:lnSpc>
                <a:spcPct val="90000"/>
              </a:lnSpc>
              <a:buFont typeface="Arial"/>
              <a:buChar char="•"/>
            </a:pPr>
            <a:r>
              <a:rPr lang="en-US" sz="2400" dirty="0" smtClean="0"/>
              <a:t>explain </a:t>
            </a:r>
            <a:r>
              <a:rPr lang="en-US" sz="2400" dirty="0"/>
              <a:t>how position-specific iterated </a:t>
            </a:r>
            <a:r>
              <a:rPr lang="en-US" sz="2400" dirty="0" smtClean="0"/>
              <a:t>BLAST </a:t>
            </a:r>
            <a:r>
              <a:rPr lang="en-US" sz="2400" dirty="0"/>
              <a:t>(</a:t>
            </a:r>
            <a:r>
              <a:rPr lang="en-US" sz="2400" dirty="0" smtClean="0"/>
              <a:t>PSI-BLAST) </a:t>
            </a:r>
            <a:r>
              <a:rPr lang="en-US" sz="2400" dirty="0"/>
              <a:t>and </a:t>
            </a:r>
            <a:r>
              <a:rPr lang="en-US" sz="2400" dirty="0" smtClean="0"/>
              <a:t>DELTA-BLAST </a:t>
            </a:r>
            <a:r>
              <a:rPr lang="en-US" sz="2400" dirty="0"/>
              <a:t>greatly improve </a:t>
            </a:r>
            <a:r>
              <a:rPr lang="en-US" sz="2400" dirty="0" smtClean="0"/>
              <a:t>the </a:t>
            </a:r>
            <a:r>
              <a:rPr lang="en-US" sz="2400" dirty="0"/>
              <a:t>sensitivity of </a:t>
            </a:r>
            <a:r>
              <a:rPr lang="en-US" sz="2400" dirty="0" smtClean="0"/>
              <a:t>BLAST </a:t>
            </a:r>
            <a:r>
              <a:rPr lang="en-US" sz="2400" dirty="0"/>
              <a:t>protein searches</a:t>
            </a:r>
            <a:r>
              <a:rPr lang="en-US" sz="2400" dirty="0" smtClean="0"/>
              <a:t>;</a:t>
            </a:r>
          </a:p>
          <a:p>
            <a:pPr>
              <a:lnSpc>
                <a:spcPct val="90000"/>
              </a:lnSpc>
            </a:pPr>
            <a:r>
              <a:rPr lang="en-US" sz="2400" dirty="0" smtClean="0"/>
              <a:t> </a:t>
            </a:r>
          </a:p>
          <a:p>
            <a:pPr marL="285750" indent="-285750">
              <a:lnSpc>
                <a:spcPct val="90000"/>
              </a:lnSpc>
              <a:buFont typeface="Arial"/>
              <a:buChar char="•"/>
            </a:pPr>
            <a:r>
              <a:rPr lang="en-US" sz="2400" dirty="0" smtClean="0"/>
              <a:t>describe </a:t>
            </a:r>
            <a:r>
              <a:rPr lang="en-US" sz="2400" dirty="0"/>
              <a:t>profile hidden Markov models (HMMs) and explain their advantages over </a:t>
            </a:r>
            <a:r>
              <a:rPr lang="en-US" sz="2400" dirty="0" smtClean="0"/>
              <a:t>BLAST for database </a:t>
            </a:r>
            <a:r>
              <a:rPr lang="en-US" sz="2400" dirty="0"/>
              <a:t>searching</a:t>
            </a:r>
            <a:r>
              <a:rPr lang="en-US" sz="2400" dirty="0" smtClean="0"/>
              <a:t>;</a:t>
            </a:r>
          </a:p>
          <a:p>
            <a:pPr>
              <a:lnSpc>
                <a:spcPct val="90000"/>
              </a:lnSpc>
            </a:pPr>
            <a:r>
              <a:rPr lang="en-US" sz="2400" dirty="0" smtClean="0"/>
              <a:t> </a:t>
            </a:r>
          </a:p>
          <a:p>
            <a:pPr marL="285750" indent="-285750">
              <a:lnSpc>
                <a:spcPct val="90000"/>
              </a:lnSpc>
              <a:buFont typeface="Arial"/>
              <a:buChar char="•"/>
            </a:pPr>
            <a:r>
              <a:rPr lang="en-US" sz="2400" dirty="0" smtClean="0"/>
              <a:t>explain </a:t>
            </a:r>
            <a:r>
              <a:rPr lang="en-US" sz="2400" dirty="0"/>
              <a:t>how spaced seed strategies improve the sensitivity of </a:t>
            </a:r>
            <a:r>
              <a:rPr lang="en-US" sz="2400" dirty="0" smtClean="0"/>
              <a:t>DNA </a:t>
            </a:r>
            <a:r>
              <a:rPr lang="en-US" sz="2400" dirty="0"/>
              <a:t>searches; </a:t>
            </a:r>
            <a:r>
              <a:rPr lang="en-US" sz="2400" dirty="0" smtClean="0"/>
              <a:t>and</a:t>
            </a:r>
          </a:p>
          <a:p>
            <a:pPr>
              <a:lnSpc>
                <a:spcPct val="90000"/>
              </a:lnSpc>
            </a:pPr>
            <a:r>
              <a:rPr lang="en-US" sz="2400" dirty="0" smtClean="0"/>
              <a:t> </a:t>
            </a:r>
          </a:p>
          <a:p>
            <a:pPr marL="285750" indent="-285750">
              <a:lnSpc>
                <a:spcPct val="90000"/>
              </a:lnSpc>
              <a:buFont typeface="Arial"/>
              <a:buChar char="•"/>
            </a:pPr>
            <a:r>
              <a:rPr lang="en-US" sz="2400" dirty="0" smtClean="0"/>
              <a:t>describe </a:t>
            </a:r>
            <a:r>
              <a:rPr lang="en-US" sz="2400" dirty="0"/>
              <a:t>how millions of next-generation sequencing reads are aligned to a </a:t>
            </a:r>
            <a:r>
              <a:rPr lang="en-US" sz="2400" dirty="0" smtClean="0"/>
              <a:t>reference genome</a:t>
            </a:r>
            <a:r>
              <a:rPr lang="en-US" sz="2400" dirty="0"/>
              <a:t>. </a:t>
            </a:r>
          </a:p>
        </p:txBody>
      </p:sp>
    </p:spTree>
    <p:extLst>
      <p:ext uri="{BB962C8B-B14F-4D97-AF65-F5344CB8AC3E}">
        <p14:creationId xmlns:p14="http://schemas.microsoft.com/office/powerpoint/2010/main" val="272563155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2133600" y="304800"/>
            <a:ext cx="5501151" cy="523220"/>
          </a:xfrm>
          <a:prstGeom prst="rect">
            <a:avLst/>
          </a:prstGeom>
          <a:noFill/>
          <a:ln w="9525">
            <a:noFill/>
            <a:miter lim="800000"/>
            <a:headEnd/>
            <a:tailEnd/>
          </a:ln>
        </p:spPr>
        <p:txBody>
          <a:bodyPr wrap="none">
            <a:spAutoFit/>
          </a:bodyPr>
          <a:lstStyle/>
          <a:p>
            <a:r>
              <a:rPr lang="en-US" sz="2800" dirty="0">
                <a:solidFill>
                  <a:srgbClr val="000000"/>
                </a:solidFill>
                <a:latin typeface="Gill Sans MT"/>
                <a:cs typeface="Gill Sans MT"/>
              </a:rPr>
              <a:t>PSI-BLAST is performed in five steps</a:t>
            </a:r>
          </a:p>
        </p:txBody>
      </p:sp>
      <p:sp>
        <p:nvSpPr>
          <p:cNvPr id="89091" name="Line 3"/>
          <p:cNvSpPr>
            <a:spLocks noChangeShapeType="1"/>
          </p:cNvSpPr>
          <p:nvPr/>
        </p:nvSpPr>
        <p:spPr bwMode="auto">
          <a:xfrm>
            <a:off x="1371600" y="1066800"/>
            <a:ext cx="7010400" cy="0"/>
          </a:xfrm>
          <a:prstGeom prst="line">
            <a:avLst/>
          </a:prstGeom>
          <a:noFill/>
          <a:ln w="19050">
            <a:solidFill>
              <a:srgbClr val="000000"/>
            </a:solidFill>
            <a:round/>
            <a:headEnd/>
            <a:tailEnd/>
          </a:ln>
        </p:spPr>
        <p:txBody>
          <a:bodyPr/>
          <a:lstStyle/>
          <a:p>
            <a:endParaRPr lang="en-US" sz="2400">
              <a:solidFill>
                <a:srgbClr val="000000"/>
              </a:solidFill>
              <a:latin typeface="Gill Sans MT"/>
              <a:cs typeface="Gill Sans MT"/>
            </a:endParaRPr>
          </a:p>
        </p:txBody>
      </p:sp>
      <p:sp>
        <p:nvSpPr>
          <p:cNvPr id="89092" name="Text Box 4"/>
          <p:cNvSpPr txBox="1">
            <a:spLocks noChangeArrowheads="1"/>
          </p:cNvSpPr>
          <p:nvPr/>
        </p:nvSpPr>
        <p:spPr bwMode="auto">
          <a:xfrm>
            <a:off x="1485354" y="1447800"/>
            <a:ext cx="7353846" cy="3416320"/>
          </a:xfrm>
          <a:prstGeom prst="rect">
            <a:avLst/>
          </a:prstGeom>
          <a:noFill/>
          <a:ln w="9525">
            <a:noFill/>
            <a:miter lim="800000"/>
            <a:headEnd/>
            <a:tailEnd/>
          </a:ln>
        </p:spPr>
        <p:txBody>
          <a:bodyPr wrap="none">
            <a:spAutoFit/>
          </a:bodyPr>
          <a:lstStyle/>
          <a:p>
            <a:r>
              <a:rPr lang="en-US" sz="2400" dirty="0">
                <a:solidFill>
                  <a:srgbClr val="000000"/>
                </a:solidFill>
                <a:latin typeface="Gill Sans MT"/>
                <a:cs typeface="Gill Sans MT"/>
              </a:rPr>
              <a:t>[1] Select a query and search it against a protein database</a:t>
            </a:r>
          </a:p>
          <a:p>
            <a:endParaRPr lang="en-US" sz="2400" dirty="0">
              <a:solidFill>
                <a:srgbClr val="000000"/>
              </a:solidFill>
              <a:latin typeface="Gill Sans MT"/>
              <a:cs typeface="Gill Sans MT"/>
            </a:endParaRPr>
          </a:p>
          <a:p>
            <a:r>
              <a:rPr lang="en-US" sz="2400" dirty="0">
                <a:solidFill>
                  <a:srgbClr val="000000"/>
                </a:solidFill>
                <a:latin typeface="Gill Sans MT"/>
                <a:cs typeface="Gill Sans MT"/>
              </a:rPr>
              <a:t>[2] PSI-BLAST constructs a multiple sequence alignment</a:t>
            </a:r>
          </a:p>
          <a:p>
            <a:r>
              <a:rPr lang="en-US" sz="2400" dirty="0">
                <a:solidFill>
                  <a:srgbClr val="000000"/>
                </a:solidFill>
                <a:latin typeface="Gill Sans MT"/>
                <a:cs typeface="Gill Sans MT"/>
              </a:rPr>
              <a:t>then creates a “profile” or specialized position-specific</a:t>
            </a:r>
          </a:p>
          <a:p>
            <a:r>
              <a:rPr lang="en-US" sz="2400" dirty="0">
                <a:solidFill>
                  <a:srgbClr val="000000"/>
                </a:solidFill>
                <a:latin typeface="Gill Sans MT"/>
                <a:cs typeface="Gill Sans MT"/>
              </a:rPr>
              <a:t>scoring matrix (PSSM)</a:t>
            </a:r>
          </a:p>
          <a:p>
            <a:endParaRPr lang="en-US" sz="2400" dirty="0">
              <a:solidFill>
                <a:srgbClr val="000000"/>
              </a:solidFill>
              <a:latin typeface="Gill Sans MT"/>
              <a:cs typeface="Gill Sans MT"/>
            </a:endParaRPr>
          </a:p>
          <a:p>
            <a:r>
              <a:rPr lang="en-US" sz="2400" dirty="0">
                <a:solidFill>
                  <a:srgbClr val="000000"/>
                </a:solidFill>
                <a:latin typeface="Gill Sans MT"/>
                <a:cs typeface="Gill Sans MT"/>
              </a:rPr>
              <a:t>[3] The PSSM is used as a query against the database</a:t>
            </a:r>
          </a:p>
          <a:p>
            <a:endParaRPr lang="en-US" sz="2400" dirty="0">
              <a:solidFill>
                <a:srgbClr val="000000"/>
              </a:solidFill>
              <a:latin typeface="Gill Sans MT"/>
              <a:cs typeface="Gill Sans MT"/>
            </a:endParaRPr>
          </a:p>
          <a:p>
            <a:r>
              <a:rPr lang="en-US" sz="2400" dirty="0">
                <a:solidFill>
                  <a:srgbClr val="000000"/>
                </a:solidFill>
                <a:latin typeface="Gill Sans MT"/>
                <a:cs typeface="Gill Sans MT"/>
              </a:rPr>
              <a:t>[4] PSI-BLAST estimates statistical significance (E values</a:t>
            </a:r>
            <a:r>
              <a:rPr lang="en-US" sz="2400" dirty="0" smtClean="0">
                <a:solidFill>
                  <a:srgbClr val="000000"/>
                </a:solidFill>
                <a:latin typeface="Gill Sans MT"/>
                <a:cs typeface="Gill Sans MT"/>
              </a:rPr>
              <a:t>)</a:t>
            </a:r>
            <a:endParaRPr lang="en-US" sz="2400" dirty="0">
              <a:solidFill>
                <a:srgbClr val="000000"/>
              </a:solidFill>
              <a:latin typeface="Gill Sans MT"/>
              <a:cs typeface="Gill Sans MT"/>
            </a:endParaRPr>
          </a:p>
        </p:txBody>
      </p:sp>
      <p:sp>
        <p:nvSpPr>
          <p:cNvPr id="6" name="TextBox 5"/>
          <p:cNvSpPr txBox="1"/>
          <p:nvPr/>
        </p:nvSpPr>
        <p:spPr>
          <a:xfrm>
            <a:off x="14514" y="6135469"/>
            <a:ext cx="1028196"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172</a:t>
            </a:r>
            <a:endParaRPr lang="en-US" dirty="0">
              <a:solidFill>
                <a:schemeClr val="bg1">
                  <a:lumMod val="50000"/>
                </a:schemeClr>
              </a:solidFill>
            </a:endParaRPr>
          </a:p>
        </p:txBody>
      </p:sp>
    </p:spTree>
    <p:extLst>
      <p:ext uri="{BB962C8B-B14F-4D97-AF65-F5344CB8AC3E}">
        <p14:creationId xmlns:p14="http://schemas.microsoft.com/office/powerpoint/2010/main" val="427767340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fig5-psi2"/>
          <p:cNvPicPr>
            <a:picLocks noChangeAspect="1" noChangeArrowheads="1"/>
          </p:cNvPicPr>
          <p:nvPr/>
        </p:nvPicPr>
        <p:blipFill>
          <a:blip r:embed="rId3" cstate="print"/>
          <a:srcRect/>
          <a:stretch>
            <a:fillRect/>
          </a:stretch>
        </p:blipFill>
        <p:spPr bwMode="auto">
          <a:xfrm>
            <a:off x="685800" y="0"/>
            <a:ext cx="7315200" cy="6772275"/>
          </a:xfrm>
          <a:prstGeom prst="rect">
            <a:avLst/>
          </a:prstGeom>
          <a:noFill/>
          <a:ln w="9525">
            <a:noFill/>
            <a:miter lim="800000"/>
            <a:headEnd/>
            <a:tailEnd/>
          </a:ln>
        </p:spPr>
      </p:pic>
    </p:spTree>
    <p:extLst>
      <p:ext uri="{BB962C8B-B14F-4D97-AF65-F5344CB8AC3E}">
        <p14:creationId xmlns:p14="http://schemas.microsoft.com/office/powerpoint/2010/main" val="131781945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2133600" y="304800"/>
            <a:ext cx="5501151" cy="523220"/>
          </a:xfrm>
          <a:prstGeom prst="rect">
            <a:avLst/>
          </a:prstGeom>
          <a:noFill/>
          <a:ln w="9525">
            <a:noFill/>
            <a:miter lim="800000"/>
            <a:headEnd/>
            <a:tailEnd/>
          </a:ln>
        </p:spPr>
        <p:txBody>
          <a:bodyPr wrap="none">
            <a:spAutoFit/>
          </a:bodyPr>
          <a:lstStyle/>
          <a:p>
            <a:r>
              <a:rPr lang="en-US" sz="2800" dirty="0">
                <a:solidFill>
                  <a:srgbClr val="000000"/>
                </a:solidFill>
                <a:latin typeface="Gill Sans MT"/>
                <a:cs typeface="Gill Sans MT"/>
              </a:rPr>
              <a:t>PSI-BLAST is performed in five steps</a:t>
            </a:r>
          </a:p>
        </p:txBody>
      </p:sp>
      <p:sp>
        <p:nvSpPr>
          <p:cNvPr id="89091" name="Line 3"/>
          <p:cNvSpPr>
            <a:spLocks noChangeShapeType="1"/>
          </p:cNvSpPr>
          <p:nvPr/>
        </p:nvSpPr>
        <p:spPr bwMode="auto">
          <a:xfrm>
            <a:off x="1371600" y="1066800"/>
            <a:ext cx="7010400" cy="0"/>
          </a:xfrm>
          <a:prstGeom prst="line">
            <a:avLst/>
          </a:prstGeom>
          <a:noFill/>
          <a:ln w="19050">
            <a:solidFill>
              <a:srgbClr val="000000"/>
            </a:solidFill>
            <a:round/>
            <a:headEnd/>
            <a:tailEnd/>
          </a:ln>
        </p:spPr>
        <p:txBody>
          <a:bodyPr/>
          <a:lstStyle/>
          <a:p>
            <a:endParaRPr lang="en-US" sz="2400">
              <a:solidFill>
                <a:srgbClr val="000000"/>
              </a:solidFill>
              <a:latin typeface="Gill Sans MT"/>
              <a:cs typeface="Gill Sans MT"/>
            </a:endParaRPr>
          </a:p>
        </p:txBody>
      </p:sp>
      <p:sp>
        <p:nvSpPr>
          <p:cNvPr id="89092" name="Text Box 4"/>
          <p:cNvSpPr txBox="1">
            <a:spLocks noChangeArrowheads="1"/>
          </p:cNvSpPr>
          <p:nvPr/>
        </p:nvSpPr>
        <p:spPr bwMode="auto">
          <a:xfrm>
            <a:off x="1485354" y="1447800"/>
            <a:ext cx="7353846" cy="4524315"/>
          </a:xfrm>
          <a:prstGeom prst="rect">
            <a:avLst/>
          </a:prstGeom>
          <a:noFill/>
          <a:ln w="9525">
            <a:noFill/>
            <a:miter lim="800000"/>
            <a:headEnd/>
            <a:tailEnd/>
          </a:ln>
        </p:spPr>
        <p:txBody>
          <a:bodyPr wrap="none">
            <a:spAutoFit/>
          </a:bodyPr>
          <a:lstStyle/>
          <a:p>
            <a:r>
              <a:rPr lang="en-US" sz="2400" dirty="0">
                <a:solidFill>
                  <a:srgbClr val="000000"/>
                </a:solidFill>
                <a:latin typeface="Gill Sans MT"/>
                <a:cs typeface="Gill Sans MT"/>
              </a:rPr>
              <a:t>[1] Select a query and search it against a protein database</a:t>
            </a:r>
          </a:p>
          <a:p>
            <a:endParaRPr lang="en-US" sz="2400" dirty="0">
              <a:solidFill>
                <a:srgbClr val="000000"/>
              </a:solidFill>
              <a:latin typeface="Gill Sans MT"/>
              <a:cs typeface="Gill Sans MT"/>
            </a:endParaRPr>
          </a:p>
          <a:p>
            <a:r>
              <a:rPr lang="en-US" sz="2400" dirty="0">
                <a:solidFill>
                  <a:srgbClr val="000000"/>
                </a:solidFill>
                <a:latin typeface="Gill Sans MT"/>
                <a:cs typeface="Gill Sans MT"/>
              </a:rPr>
              <a:t>[2] PSI-BLAST constructs a multiple sequence alignment</a:t>
            </a:r>
          </a:p>
          <a:p>
            <a:r>
              <a:rPr lang="en-US" sz="2400" dirty="0">
                <a:solidFill>
                  <a:srgbClr val="000000"/>
                </a:solidFill>
                <a:latin typeface="Gill Sans MT"/>
                <a:cs typeface="Gill Sans MT"/>
              </a:rPr>
              <a:t>then creates a “profile” or specialized position-specific</a:t>
            </a:r>
          </a:p>
          <a:p>
            <a:r>
              <a:rPr lang="en-US" sz="2400" dirty="0">
                <a:solidFill>
                  <a:srgbClr val="000000"/>
                </a:solidFill>
                <a:latin typeface="Gill Sans MT"/>
                <a:cs typeface="Gill Sans MT"/>
              </a:rPr>
              <a:t>scoring matrix (PSSM)</a:t>
            </a:r>
          </a:p>
          <a:p>
            <a:endParaRPr lang="en-US" sz="2400" dirty="0">
              <a:solidFill>
                <a:srgbClr val="000000"/>
              </a:solidFill>
              <a:latin typeface="Gill Sans MT"/>
              <a:cs typeface="Gill Sans MT"/>
            </a:endParaRPr>
          </a:p>
          <a:p>
            <a:r>
              <a:rPr lang="en-US" sz="2400" dirty="0">
                <a:solidFill>
                  <a:srgbClr val="000000"/>
                </a:solidFill>
                <a:latin typeface="Gill Sans MT"/>
                <a:cs typeface="Gill Sans MT"/>
              </a:rPr>
              <a:t>[3] The PSSM is used as a query against the database</a:t>
            </a:r>
          </a:p>
          <a:p>
            <a:endParaRPr lang="en-US" sz="2400" dirty="0">
              <a:solidFill>
                <a:srgbClr val="000000"/>
              </a:solidFill>
              <a:latin typeface="Gill Sans MT"/>
              <a:cs typeface="Gill Sans MT"/>
            </a:endParaRPr>
          </a:p>
          <a:p>
            <a:r>
              <a:rPr lang="en-US" sz="2400" dirty="0">
                <a:solidFill>
                  <a:srgbClr val="000000"/>
                </a:solidFill>
                <a:latin typeface="Gill Sans MT"/>
                <a:cs typeface="Gill Sans MT"/>
              </a:rPr>
              <a:t>[4] PSI-BLAST estimates statistical significance (E values)</a:t>
            </a:r>
          </a:p>
          <a:p>
            <a:endParaRPr lang="en-US" sz="2400" dirty="0">
              <a:solidFill>
                <a:srgbClr val="000000"/>
              </a:solidFill>
              <a:latin typeface="Gill Sans MT"/>
              <a:cs typeface="Gill Sans MT"/>
            </a:endParaRPr>
          </a:p>
          <a:p>
            <a:r>
              <a:rPr lang="en-US" sz="2400" dirty="0">
                <a:solidFill>
                  <a:srgbClr val="000000"/>
                </a:solidFill>
                <a:latin typeface="Gill Sans MT"/>
                <a:cs typeface="Gill Sans MT"/>
              </a:rPr>
              <a:t>[5] Repeat steps [3] and [4] iteratively, typically 5 times.</a:t>
            </a:r>
          </a:p>
          <a:p>
            <a:r>
              <a:rPr lang="en-US" sz="2400" dirty="0">
                <a:solidFill>
                  <a:srgbClr val="000000"/>
                </a:solidFill>
                <a:latin typeface="Gill Sans MT"/>
                <a:cs typeface="Gill Sans MT"/>
              </a:rPr>
              <a:t>At each new search, a new profile is used as the query.</a:t>
            </a:r>
          </a:p>
        </p:txBody>
      </p:sp>
      <p:sp>
        <p:nvSpPr>
          <p:cNvPr id="6" name="TextBox 5"/>
          <p:cNvSpPr txBox="1"/>
          <p:nvPr/>
        </p:nvSpPr>
        <p:spPr>
          <a:xfrm>
            <a:off x="14514" y="6135469"/>
            <a:ext cx="1028196"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172</a:t>
            </a:r>
            <a:endParaRPr lang="en-US" dirty="0">
              <a:solidFill>
                <a:schemeClr val="bg1">
                  <a:lumMod val="50000"/>
                </a:schemeClr>
              </a:solidFill>
            </a:endParaRPr>
          </a:p>
        </p:txBody>
      </p:sp>
    </p:spTree>
    <p:extLst>
      <p:ext uri="{BB962C8B-B14F-4D97-AF65-F5344CB8AC3E}">
        <p14:creationId xmlns:p14="http://schemas.microsoft.com/office/powerpoint/2010/main" val="427767340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p:cNvPicPr>
          <p:nvPr/>
        </p:nvPicPr>
        <p:blipFill rotWithShape="1">
          <a:blip r:embed="rId2">
            <a:extLst>
              <a:ext uri="{28A0092B-C50C-407E-A947-70E740481C1C}">
                <a14:useLocalDpi xmlns:a14="http://schemas.microsoft.com/office/drawing/2010/main" val="0"/>
              </a:ext>
            </a:extLst>
          </a:blip>
          <a:srcRect b="35865"/>
          <a:stretch/>
        </p:blipFill>
        <p:spPr bwMode="auto">
          <a:xfrm>
            <a:off x="1219200" y="838200"/>
            <a:ext cx="7477401" cy="583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5.3</a:t>
            </a:r>
          </a:p>
          <a:p>
            <a:r>
              <a:rPr lang="en-US" dirty="0" smtClean="0">
                <a:solidFill>
                  <a:schemeClr val="bg1">
                    <a:lumMod val="50000"/>
                  </a:schemeClr>
                </a:solidFill>
              </a:rPr>
              <a:t>Page </a:t>
            </a:r>
            <a:r>
              <a:rPr lang="en-US" dirty="0" smtClean="0">
                <a:solidFill>
                  <a:schemeClr val="bg1">
                    <a:lumMod val="50000"/>
                  </a:schemeClr>
                </a:solidFill>
              </a:rPr>
              <a:t>173</a:t>
            </a:r>
            <a:endParaRPr lang="en-US" dirty="0">
              <a:solidFill>
                <a:schemeClr val="bg1">
                  <a:lumMod val="50000"/>
                </a:schemeClr>
              </a:solidFill>
            </a:endParaRPr>
          </a:p>
        </p:txBody>
      </p:sp>
      <p:sp>
        <p:nvSpPr>
          <p:cNvPr id="4" name="Text Box 2"/>
          <p:cNvSpPr txBox="1">
            <a:spLocks noChangeArrowheads="1"/>
          </p:cNvSpPr>
          <p:nvPr/>
        </p:nvSpPr>
        <p:spPr bwMode="auto">
          <a:xfrm>
            <a:off x="2133600" y="152400"/>
            <a:ext cx="5838307" cy="523220"/>
          </a:xfrm>
          <a:prstGeom prst="rect">
            <a:avLst/>
          </a:prstGeom>
          <a:noFill/>
          <a:ln w="9525">
            <a:noFill/>
            <a:miter lim="800000"/>
            <a:headEnd/>
            <a:tailEnd/>
          </a:ln>
        </p:spPr>
        <p:txBody>
          <a:bodyPr wrap="none">
            <a:spAutoFit/>
          </a:bodyPr>
          <a:lstStyle/>
          <a:p>
            <a:r>
              <a:rPr lang="en-US" sz="2800" dirty="0" smtClean="0">
                <a:solidFill>
                  <a:srgbClr val="000000"/>
                </a:solidFill>
                <a:latin typeface="Gill Sans MT"/>
                <a:cs typeface="Gill Sans MT"/>
              </a:rPr>
              <a:t>Position-specific scoring matrix (PSSM)</a:t>
            </a:r>
            <a:endParaRPr lang="en-US" sz="2800" dirty="0">
              <a:solidFill>
                <a:srgbClr val="000000"/>
              </a:solidFill>
              <a:latin typeface="Gill Sans MT"/>
              <a:cs typeface="Gill Sans MT"/>
            </a:endParaRPr>
          </a:p>
        </p:txBody>
      </p:sp>
    </p:spTree>
    <p:extLst>
      <p:ext uri="{BB962C8B-B14F-4D97-AF65-F5344CB8AC3E}">
        <p14:creationId xmlns:p14="http://schemas.microsoft.com/office/powerpoint/2010/main" val="3304701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Table</a:t>
            </a:r>
            <a:r>
              <a:rPr lang="en-US" dirty="0" smtClean="0">
                <a:solidFill>
                  <a:schemeClr val="bg1">
                    <a:lumMod val="50000"/>
                  </a:schemeClr>
                </a:solidFill>
              </a:rPr>
              <a:t> 5.2</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174</a:t>
            </a:r>
            <a:endParaRPr lang="en-US" dirty="0">
              <a:solidFill>
                <a:schemeClr val="bg1">
                  <a:lumMod val="50000"/>
                </a:schemeClr>
              </a:solidFill>
            </a:endParaRPr>
          </a:p>
        </p:txBody>
      </p:sp>
      <p:sp>
        <p:nvSpPr>
          <p:cNvPr id="5" name="Rectangle 4"/>
          <p:cNvSpPr/>
          <p:nvPr/>
        </p:nvSpPr>
        <p:spPr>
          <a:xfrm>
            <a:off x="1600200" y="304800"/>
            <a:ext cx="7086600" cy="523220"/>
          </a:xfrm>
          <a:prstGeom prst="rect">
            <a:avLst/>
          </a:prstGeom>
        </p:spPr>
        <p:txBody>
          <a:bodyPr wrap="square">
            <a:spAutoFit/>
          </a:bodyPr>
          <a:lstStyle/>
          <a:p>
            <a:r>
              <a:rPr lang="en-US" sz="2800" dirty="0" smtClean="0"/>
              <a:t>PSI-BLAST: dramatic increase in number of hits</a:t>
            </a:r>
          </a:p>
        </p:txBody>
      </p:sp>
      <p:sp>
        <p:nvSpPr>
          <p:cNvPr id="6" name="Rectangle 5"/>
          <p:cNvSpPr/>
          <p:nvPr/>
        </p:nvSpPr>
        <p:spPr>
          <a:xfrm>
            <a:off x="1219200" y="5562600"/>
            <a:ext cx="7772400" cy="1107996"/>
          </a:xfrm>
          <a:prstGeom prst="rect">
            <a:avLst/>
          </a:prstGeom>
          <a:ln>
            <a:solidFill>
              <a:srgbClr val="000000"/>
            </a:solidFill>
          </a:ln>
        </p:spPr>
        <p:txBody>
          <a:bodyPr wrap="square">
            <a:spAutoFit/>
          </a:bodyPr>
          <a:lstStyle/>
          <a:p>
            <a:r>
              <a:rPr lang="en-US" sz="2200" dirty="0" smtClean="0"/>
              <a:t>Given this query, a standard BLASTP search would produce about 9 hits with low expect values. This PSI-BLAST search produces &gt;200 hits after 3 or 4 iterations.</a:t>
            </a:r>
            <a:endParaRPr lang="en-US" sz="2200" dirty="0"/>
          </a:p>
        </p:txBody>
      </p:sp>
      <p:pic>
        <p:nvPicPr>
          <p:cNvPr id="2" name="Picture 1" descr="Screen Shot 2017-01-29 at 7.19.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295400"/>
            <a:ext cx="7858760" cy="1981200"/>
          </a:xfrm>
          <a:prstGeom prst="rect">
            <a:avLst/>
          </a:prstGeom>
        </p:spPr>
      </p:pic>
    </p:spTree>
    <p:extLst>
      <p:ext uri="{BB962C8B-B14F-4D97-AF65-F5344CB8AC3E}">
        <p14:creationId xmlns:p14="http://schemas.microsoft.com/office/powerpoint/2010/main" val="4163267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p:cNvPicPr>
            <a:picLocks noChangeAspect="1"/>
          </p:cNvPicPr>
          <p:nvPr/>
        </p:nvPicPr>
        <p:blipFill rotWithShape="1">
          <a:blip r:embed="rId2">
            <a:extLst>
              <a:ext uri="{28A0092B-C50C-407E-A947-70E740481C1C}">
                <a14:useLocalDpi xmlns:a14="http://schemas.microsoft.com/office/drawing/2010/main" val="0"/>
              </a:ext>
            </a:extLst>
          </a:blip>
          <a:srcRect l="8035" r="11826" b="37658"/>
          <a:stretch/>
        </p:blipFill>
        <p:spPr bwMode="auto">
          <a:xfrm>
            <a:off x="3253562" y="352426"/>
            <a:ext cx="5814238" cy="6200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5.4</a:t>
            </a:r>
          </a:p>
          <a:p>
            <a:r>
              <a:rPr lang="en-US" dirty="0" smtClean="0">
                <a:solidFill>
                  <a:schemeClr val="bg1">
                    <a:lumMod val="50000"/>
                  </a:schemeClr>
                </a:solidFill>
              </a:rPr>
              <a:t>Page </a:t>
            </a:r>
            <a:r>
              <a:rPr lang="en-US" dirty="0" smtClean="0">
                <a:solidFill>
                  <a:schemeClr val="bg1">
                    <a:lumMod val="50000"/>
                  </a:schemeClr>
                </a:solidFill>
              </a:rPr>
              <a:t>175</a:t>
            </a:r>
            <a:endParaRPr lang="en-US" dirty="0">
              <a:solidFill>
                <a:schemeClr val="bg1">
                  <a:lumMod val="50000"/>
                </a:schemeClr>
              </a:solidFill>
            </a:endParaRPr>
          </a:p>
        </p:txBody>
      </p:sp>
      <p:sp>
        <p:nvSpPr>
          <p:cNvPr id="2" name="TextBox 1"/>
          <p:cNvSpPr txBox="1"/>
          <p:nvPr/>
        </p:nvSpPr>
        <p:spPr>
          <a:xfrm>
            <a:off x="304800" y="1219200"/>
            <a:ext cx="3429000" cy="923330"/>
          </a:xfrm>
          <a:prstGeom prst="rect">
            <a:avLst/>
          </a:prstGeom>
          <a:solidFill>
            <a:schemeClr val="bg1"/>
          </a:solidFill>
          <a:ln>
            <a:solidFill>
              <a:srgbClr val="000000"/>
            </a:solidFill>
          </a:ln>
        </p:spPr>
        <p:txBody>
          <a:bodyPr wrap="square" rtlCol="0">
            <a:spAutoFit/>
          </a:bodyPr>
          <a:lstStyle/>
          <a:p>
            <a:r>
              <a:rPr lang="en-US" dirty="0" smtClean="0"/>
              <a:t>After 1</a:t>
            </a:r>
            <a:r>
              <a:rPr lang="en-US" baseline="30000" dirty="0" smtClean="0"/>
              <a:t>st</a:t>
            </a:r>
            <a:r>
              <a:rPr lang="en-US" dirty="0" smtClean="0"/>
              <a:t> iteration:</a:t>
            </a:r>
          </a:p>
          <a:p>
            <a:r>
              <a:rPr lang="en-US" dirty="0" smtClean="0"/>
              <a:t>Expect = 4e-04</a:t>
            </a:r>
          </a:p>
          <a:p>
            <a:r>
              <a:rPr lang="en-US" dirty="0" smtClean="0"/>
              <a:t>Alignment length = 87 amino acids</a:t>
            </a:r>
            <a:endParaRPr lang="en-US" dirty="0"/>
          </a:p>
        </p:txBody>
      </p:sp>
      <p:sp>
        <p:nvSpPr>
          <p:cNvPr id="5" name="TextBox 4"/>
          <p:cNvSpPr txBox="1"/>
          <p:nvPr/>
        </p:nvSpPr>
        <p:spPr>
          <a:xfrm>
            <a:off x="228600" y="3039070"/>
            <a:ext cx="3505200" cy="923330"/>
          </a:xfrm>
          <a:prstGeom prst="rect">
            <a:avLst/>
          </a:prstGeom>
          <a:solidFill>
            <a:schemeClr val="bg1"/>
          </a:solidFill>
          <a:ln>
            <a:solidFill>
              <a:srgbClr val="000000"/>
            </a:solidFill>
          </a:ln>
        </p:spPr>
        <p:txBody>
          <a:bodyPr wrap="square" rtlCol="0">
            <a:spAutoFit/>
          </a:bodyPr>
          <a:lstStyle/>
          <a:p>
            <a:r>
              <a:rPr lang="en-US" dirty="0" smtClean="0"/>
              <a:t>After 2</a:t>
            </a:r>
            <a:r>
              <a:rPr lang="en-US" baseline="30000" dirty="0" smtClean="0"/>
              <a:t>nd</a:t>
            </a:r>
            <a:r>
              <a:rPr lang="en-US" dirty="0" smtClean="0"/>
              <a:t> iteration:</a:t>
            </a:r>
          </a:p>
          <a:p>
            <a:r>
              <a:rPr lang="en-US" dirty="0" smtClean="0"/>
              <a:t>Expect = 1e-36</a:t>
            </a:r>
          </a:p>
          <a:p>
            <a:r>
              <a:rPr lang="en-US" dirty="0" smtClean="0"/>
              <a:t>Alignment length = 110 amino acids</a:t>
            </a:r>
            <a:endParaRPr lang="en-US" dirty="0"/>
          </a:p>
        </p:txBody>
      </p:sp>
      <p:sp>
        <p:nvSpPr>
          <p:cNvPr id="6" name="TextBox 5"/>
          <p:cNvSpPr txBox="1"/>
          <p:nvPr/>
        </p:nvSpPr>
        <p:spPr>
          <a:xfrm>
            <a:off x="228600" y="4791670"/>
            <a:ext cx="3505200" cy="923330"/>
          </a:xfrm>
          <a:prstGeom prst="rect">
            <a:avLst/>
          </a:prstGeom>
          <a:solidFill>
            <a:schemeClr val="bg1"/>
          </a:solidFill>
          <a:ln>
            <a:solidFill>
              <a:srgbClr val="000000"/>
            </a:solidFill>
          </a:ln>
        </p:spPr>
        <p:txBody>
          <a:bodyPr wrap="square" rtlCol="0">
            <a:spAutoFit/>
          </a:bodyPr>
          <a:lstStyle/>
          <a:p>
            <a:r>
              <a:rPr lang="en-US" dirty="0" smtClean="0"/>
              <a:t>After 3</a:t>
            </a:r>
            <a:r>
              <a:rPr lang="en-US" baseline="30000" dirty="0" smtClean="0"/>
              <a:t>rd</a:t>
            </a:r>
            <a:r>
              <a:rPr lang="en-US" dirty="0" smtClean="0"/>
              <a:t> iteration:</a:t>
            </a:r>
          </a:p>
          <a:p>
            <a:r>
              <a:rPr lang="en-US" dirty="0" smtClean="0"/>
              <a:t>Expect = 2e-33</a:t>
            </a:r>
          </a:p>
          <a:p>
            <a:r>
              <a:rPr lang="en-US" dirty="0" smtClean="0"/>
              <a:t>Alignment length = 146 amino acids</a:t>
            </a:r>
            <a:endParaRPr lang="en-US" dirty="0"/>
          </a:p>
        </p:txBody>
      </p:sp>
      <p:sp>
        <p:nvSpPr>
          <p:cNvPr id="7" name="Text Box 4"/>
          <p:cNvSpPr txBox="1">
            <a:spLocks noChangeArrowheads="1"/>
          </p:cNvSpPr>
          <p:nvPr/>
        </p:nvSpPr>
        <p:spPr bwMode="auto">
          <a:xfrm>
            <a:off x="73178" y="228600"/>
            <a:ext cx="3293114" cy="707886"/>
          </a:xfrm>
          <a:prstGeom prst="rect">
            <a:avLst/>
          </a:prstGeom>
          <a:solidFill>
            <a:schemeClr val="bg1"/>
          </a:solidFill>
          <a:ln w="38100" cmpd="sng">
            <a:solidFill>
              <a:srgbClr val="008000"/>
            </a:solidFill>
            <a:miter lim="800000"/>
            <a:headEnd/>
            <a:tailEnd/>
          </a:ln>
        </p:spPr>
        <p:txBody>
          <a:bodyPr wrap="none">
            <a:spAutoFit/>
          </a:bodyPr>
          <a:lstStyle/>
          <a:p>
            <a:pPr algn="ctr"/>
            <a:r>
              <a:rPr lang="en-US" sz="2000" dirty="0" smtClean="0">
                <a:solidFill>
                  <a:srgbClr val="000000"/>
                </a:solidFill>
                <a:cs typeface="Arial" charset="0"/>
              </a:rPr>
              <a:t>Note </a:t>
            </a:r>
            <a:r>
              <a:rPr lang="en-US" sz="2000" dirty="0">
                <a:solidFill>
                  <a:srgbClr val="000000"/>
                </a:solidFill>
                <a:cs typeface="Arial" charset="0"/>
              </a:rPr>
              <a:t>that PSI-BLAST E values </a:t>
            </a:r>
            <a:endParaRPr lang="en-US" sz="2000" dirty="0" smtClean="0">
              <a:solidFill>
                <a:srgbClr val="000000"/>
              </a:solidFill>
              <a:cs typeface="Arial" charset="0"/>
            </a:endParaRPr>
          </a:p>
          <a:p>
            <a:pPr algn="ctr"/>
            <a:r>
              <a:rPr lang="en-US" sz="2000" dirty="0" smtClean="0">
                <a:solidFill>
                  <a:srgbClr val="000000"/>
                </a:solidFill>
                <a:cs typeface="Arial" charset="0"/>
              </a:rPr>
              <a:t>can </a:t>
            </a:r>
            <a:r>
              <a:rPr lang="en-US" sz="2000" dirty="0">
                <a:solidFill>
                  <a:srgbClr val="000000"/>
                </a:solidFill>
                <a:cs typeface="Arial" charset="0"/>
              </a:rPr>
              <a:t>improve dramatically!</a:t>
            </a:r>
          </a:p>
        </p:txBody>
      </p:sp>
    </p:spTree>
    <p:extLst>
      <p:ext uri="{BB962C8B-B14F-4D97-AF65-F5344CB8AC3E}">
        <p14:creationId xmlns:p14="http://schemas.microsoft.com/office/powerpoint/2010/main" val="2279985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Oval 2"/>
          <p:cNvSpPr>
            <a:spLocks noChangeArrowheads="1"/>
          </p:cNvSpPr>
          <p:nvPr/>
        </p:nvSpPr>
        <p:spPr bwMode="auto">
          <a:xfrm>
            <a:off x="5486400" y="2209800"/>
            <a:ext cx="2590800" cy="2667000"/>
          </a:xfrm>
          <a:prstGeom prst="ellipse">
            <a:avLst/>
          </a:prstGeom>
          <a:solidFill>
            <a:srgbClr val="99CCFF"/>
          </a:solidFill>
          <a:ln w="28575">
            <a:solidFill>
              <a:schemeClr val="tx1"/>
            </a:solidFill>
            <a:round/>
            <a:headEnd/>
            <a:tailEnd/>
          </a:ln>
        </p:spPr>
        <p:txBody>
          <a:bodyPr wrap="none" anchor="ctr"/>
          <a:lstStyle/>
          <a:p>
            <a:pPr algn="ctr" eaLnBrk="0" hangingPunct="0"/>
            <a:endParaRPr lang="en-US">
              <a:solidFill>
                <a:srgbClr val="000000"/>
              </a:solidFill>
            </a:endParaRPr>
          </a:p>
        </p:txBody>
      </p:sp>
      <p:sp>
        <p:nvSpPr>
          <p:cNvPr id="97283" name="Oval 3"/>
          <p:cNvSpPr>
            <a:spLocks noChangeArrowheads="1"/>
          </p:cNvSpPr>
          <p:nvPr/>
        </p:nvSpPr>
        <p:spPr bwMode="auto">
          <a:xfrm>
            <a:off x="762000" y="2209800"/>
            <a:ext cx="2590800" cy="2667000"/>
          </a:xfrm>
          <a:prstGeom prst="ellipse">
            <a:avLst/>
          </a:prstGeom>
          <a:solidFill>
            <a:schemeClr val="hlink"/>
          </a:solidFill>
          <a:ln w="28575">
            <a:solidFill>
              <a:schemeClr val="tx1"/>
            </a:solidFill>
            <a:round/>
            <a:headEnd/>
            <a:tailEnd/>
          </a:ln>
        </p:spPr>
        <p:txBody>
          <a:bodyPr wrap="none" anchor="ctr"/>
          <a:lstStyle/>
          <a:p>
            <a:pPr algn="ctr" eaLnBrk="0" hangingPunct="0"/>
            <a:endParaRPr lang="en-US">
              <a:solidFill>
                <a:srgbClr val="000000"/>
              </a:solidFill>
            </a:endParaRPr>
          </a:p>
        </p:txBody>
      </p:sp>
      <p:sp>
        <p:nvSpPr>
          <p:cNvPr id="97284" name="Oval 4"/>
          <p:cNvSpPr>
            <a:spLocks noChangeArrowheads="1"/>
          </p:cNvSpPr>
          <p:nvPr/>
        </p:nvSpPr>
        <p:spPr bwMode="auto">
          <a:xfrm>
            <a:off x="3124200" y="2209800"/>
            <a:ext cx="2590800" cy="2667000"/>
          </a:xfrm>
          <a:prstGeom prst="ellipse">
            <a:avLst/>
          </a:prstGeom>
          <a:solidFill>
            <a:srgbClr val="CCECFF"/>
          </a:solidFill>
          <a:ln w="28575">
            <a:solidFill>
              <a:schemeClr val="tx1"/>
            </a:solidFill>
            <a:round/>
            <a:headEnd/>
            <a:tailEnd/>
          </a:ln>
        </p:spPr>
        <p:txBody>
          <a:bodyPr wrap="none" anchor="ctr"/>
          <a:lstStyle/>
          <a:p>
            <a:pPr algn="ctr" eaLnBrk="0" hangingPunct="0"/>
            <a:endParaRPr lang="en-US">
              <a:solidFill>
                <a:srgbClr val="000000"/>
              </a:solidFill>
            </a:endParaRPr>
          </a:p>
        </p:txBody>
      </p:sp>
      <p:sp>
        <p:nvSpPr>
          <p:cNvPr id="97285" name="Oval 5"/>
          <p:cNvSpPr>
            <a:spLocks noChangeArrowheads="1"/>
          </p:cNvSpPr>
          <p:nvPr/>
        </p:nvSpPr>
        <p:spPr bwMode="auto">
          <a:xfrm>
            <a:off x="533400" y="838200"/>
            <a:ext cx="7772400" cy="5562600"/>
          </a:xfrm>
          <a:prstGeom prst="ellipse">
            <a:avLst/>
          </a:prstGeom>
          <a:noFill/>
          <a:ln w="28575">
            <a:solidFill>
              <a:schemeClr val="tx1"/>
            </a:solidFill>
            <a:round/>
            <a:headEnd/>
            <a:tailEnd/>
          </a:ln>
        </p:spPr>
        <p:txBody>
          <a:bodyPr wrap="none" anchor="ctr"/>
          <a:lstStyle/>
          <a:p>
            <a:endParaRPr lang="en-US">
              <a:solidFill>
                <a:srgbClr val="000000"/>
              </a:solidFill>
            </a:endParaRPr>
          </a:p>
        </p:txBody>
      </p:sp>
      <p:sp>
        <p:nvSpPr>
          <p:cNvPr id="97286" name="Oval 6"/>
          <p:cNvSpPr>
            <a:spLocks noChangeArrowheads="1"/>
          </p:cNvSpPr>
          <p:nvPr/>
        </p:nvSpPr>
        <p:spPr bwMode="auto">
          <a:xfrm>
            <a:off x="2133600" y="3810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287" name="Oval 7"/>
          <p:cNvSpPr>
            <a:spLocks noChangeArrowheads="1"/>
          </p:cNvSpPr>
          <p:nvPr/>
        </p:nvSpPr>
        <p:spPr bwMode="auto">
          <a:xfrm>
            <a:off x="2286000" y="3962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288" name="Oval 8"/>
          <p:cNvSpPr>
            <a:spLocks noChangeArrowheads="1"/>
          </p:cNvSpPr>
          <p:nvPr/>
        </p:nvSpPr>
        <p:spPr bwMode="auto">
          <a:xfrm>
            <a:off x="2438400" y="4114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289" name="Oval 9"/>
          <p:cNvSpPr>
            <a:spLocks noChangeArrowheads="1"/>
          </p:cNvSpPr>
          <p:nvPr/>
        </p:nvSpPr>
        <p:spPr bwMode="auto">
          <a:xfrm>
            <a:off x="2667000" y="4114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290" name="Oval 10"/>
          <p:cNvSpPr>
            <a:spLocks noChangeArrowheads="1"/>
          </p:cNvSpPr>
          <p:nvPr/>
        </p:nvSpPr>
        <p:spPr bwMode="auto">
          <a:xfrm>
            <a:off x="2819400" y="4267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291" name="Oval 11"/>
          <p:cNvSpPr>
            <a:spLocks noChangeArrowheads="1"/>
          </p:cNvSpPr>
          <p:nvPr/>
        </p:nvSpPr>
        <p:spPr bwMode="auto">
          <a:xfrm>
            <a:off x="2971800" y="4419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292" name="Oval 12"/>
          <p:cNvSpPr>
            <a:spLocks noChangeArrowheads="1"/>
          </p:cNvSpPr>
          <p:nvPr/>
        </p:nvSpPr>
        <p:spPr bwMode="auto">
          <a:xfrm>
            <a:off x="3124200" y="4648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293" name="Oval 13"/>
          <p:cNvSpPr>
            <a:spLocks noChangeArrowheads="1"/>
          </p:cNvSpPr>
          <p:nvPr/>
        </p:nvSpPr>
        <p:spPr bwMode="auto">
          <a:xfrm>
            <a:off x="3276600" y="4724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294" name="Oval 14"/>
          <p:cNvSpPr>
            <a:spLocks noChangeArrowheads="1"/>
          </p:cNvSpPr>
          <p:nvPr/>
        </p:nvSpPr>
        <p:spPr bwMode="auto">
          <a:xfrm>
            <a:off x="3429000" y="4953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295" name="Oval 15"/>
          <p:cNvSpPr>
            <a:spLocks noChangeArrowheads="1"/>
          </p:cNvSpPr>
          <p:nvPr/>
        </p:nvSpPr>
        <p:spPr bwMode="auto">
          <a:xfrm>
            <a:off x="3581400" y="4876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296" name="Oval 16"/>
          <p:cNvSpPr>
            <a:spLocks noChangeArrowheads="1"/>
          </p:cNvSpPr>
          <p:nvPr/>
        </p:nvSpPr>
        <p:spPr bwMode="auto">
          <a:xfrm>
            <a:off x="3657600" y="5181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297" name="Oval 17"/>
          <p:cNvSpPr>
            <a:spLocks noChangeArrowheads="1"/>
          </p:cNvSpPr>
          <p:nvPr/>
        </p:nvSpPr>
        <p:spPr bwMode="auto">
          <a:xfrm>
            <a:off x="3886200" y="5334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298" name="Oval 18"/>
          <p:cNvSpPr>
            <a:spLocks noChangeArrowheads="1"/>
          </p:cNvSpPr>
          <p:nvPr/>
        </p:nvSpPr>
        <p:spPr bwMode="auto">
          <a:xfrm>
            <a:off x="4038600" y="5486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299" name="Oval 19"/>
          <p:cNvSpPr>
            <a:spLocks noChangeArrowheads="1"/>
          </p:cNvSpPr>
          <p:nvPr/>
        </p:nvSpPr>
        <p:spPr bwMode="auto">
          <a:xfrm>
            <a:off x="2667000" y="3657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00" name="Oval 20"/>
          <p:cNvSpPr>
            <a:spLocks noChangeArrowheads="1"/>
          </p:cNvSpPr>
          <p:nvPr/>
        </p:nvSpPr>
        <p:spPr bwMode="auto">
          <a:xfrm>
            <a:off x="2743200" y="3810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01" name="Oval 21"/>
          <p:cNvSpPr>
            <a:spLocks noChangeArrowheads="1"/>
          </p:cNvSpPr>
          <p:nvPr/>
        </p:nvSpPr>
        <p:spPr bwMode="auto">
          <a:xfrm>
            <a:off x="2971800" y="3962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02" name="Oval 22"/>
          <p:cNvSpPr>
            <a:spLocks noChangeArrowheads="1"/>
          </p:cNvSpPr>
          <p:nvPr/>
        </p:nvSpPr>
        <p:spPr bwMode="auto">
          <a:xfrm>
            <a:off x="3124200" y="4114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03" name="Oval 23"/>
          <p:cNvSpPr>
            <a:spLocks noChangeArrowheads="1"/>
          </p:cNvSpPr>
          <p:nvPr/>
        </p:nvSpPr>
        <p:spPr bwMode="auto">
          <a:xfrm>
            <a:off x="3276600" y="4419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04" name="Oval 24"/>
          <p:cNvSpPr>
            <a:spLocks noChangeArrowheads="1"/>
          </p:cNvSpPr>
          <p:nvPr/>
        </p:nvSpPr>
        <p:spPr bwMode="auto">
          <a:xfrm>
            <a:off x="3429000" y="4419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05" name="Oval 25"/>
          <p:cNvSpPr>
            <a:spLocks noChangeArrowheads="1"/>
          </p:cNvSpPr>
          <p:nvPr/>
        </p:nvSpPr>
        <p:spPr bwMode="auto">
          <a:xfrm>
            <a:off x="3581400" y="4572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06" name="Oval 26"/>
          <p:cNvSpPr>
            <a:spLocks noChangeArrowheads="1"/>
          </p:cNvSpPr>
          <p:nvPr/>
        </p:nvSpPr>
        <p:spPr bwMode="auto">
          <a:xfrm>
            <a:off x="3810000" y="4572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07" name="Oval 27"/>
          <p:cNvSpPr>
            <a:spLocks noChangeArrowheads="1"/>
          </p:cNvSpPr>
          <p:nvPr/>
        </p:nvSpPr>
        <p:spPr bwMode="auto">
          <a:xfrm>
            <a:off x="3886200" y="4876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08" name="Oval 28"/>
          <p:cNvSpPr>
            <a:spLocks noChangeArrowheads="1"/>
          </p:cNvSpPr>
          <p:nvPr/>
        </p:nvSpPr>
        <p:spPr bwMode="auto">
          <a:xfrm>
            <a:off x="4038600" y="5029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09" name="Oval 29"/>
          <p:cNvSpPr>
            <a:spLocks noChangeArrowheads="1"/>
          </p:cNvSpPr>
          <p:nvPr/>
        </p:nvSpPr>
        <p:spPr bwMode="auto">
          <a:xfrm>
            <a:off x="4191000" y="5181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10" name="Oval 30"/>
          <p:cNvSpPr>
            <a:spLocks noChangeArrowheads="1"/>
          </p:cNvSpPr>
          <p:nvPr/>
        </p:nvSpPr>
        <p:spPr bwMode="auto">
          <a:xfrm>
            <a:off x="1981200" y="3886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11" name="Oval 31"/>
          <p:cNvSpPr>
            <a:spLocks noChangeArrowheads="1"/>
          </p:cNvSpPr>
          <p:nvPr/>
        </p:nvSpPr>
        <p:spPr bwMode="auto">
          <a:xfrm>
            <a:off x="2057400" y="4191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12" name="Oval 32"/>
          <p:cNvSpPr>
            <a:spLocks noChangeArrowheads="1"/>
          </p:cNvSpPr>
          <p:nvPr/>
        </p:nvSpPr>
        <p:spPr bwMode="auto">
          <a:xfrm>
            <a:off x="2209800" y="4343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13" name="Oval 33"/>
          <p:cNvSpPr>
            <a:spLocks noChangeArrowheads="1"/>
          </p:cNvSpPr>
          <p:nvPr/>
        </p:nvSpPr>
        <p:spPr bwMode="auto">
          <a:xfrm>
            <a:off x="2438400" y="4343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14" name="Oval 34"/>
          <p:cNvSpPr>
            <a:spLocks noChangeArrowheads="1"/>
          </p:cNvSpPr>
          <p:nvPr/>
        </p:nvSpPr>
        <p:spPr bwMode="auto">
          <a:xfrm>
            <a:off x="2438400" y="4495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15" name="Oval 35"/>
          <p:cNvSpPr>
            <a:spLocks noChangeArrowheads="1"/>
          </p:cNvSpPr>
          <p:nvPr/>
        </p:nvSpPr>
        <p:spPr bwMode="auto">
          <a:xfrm>
            <a:off x="2743200" y="4648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16" name="Oval 36"/>
          <p:cNvSpPr>
            <a:spLocks noChangeArrowheads="1"/>
          </p:cNvSpPr>
          <p:nvPr/>
        </p:nvSpPr>
        <p:spPr bwMode="auto">
          <a:xfrm>
            <a:off x="2819400" y="4800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17" name="Oval 37"/>
          <p:cNvSpPr>
            <a:spLocks noChangeArrowheads="1"/>
          </p:cNvSpPr>
          <p:nvPr/>
        </p:nvSpPr>
        <p:spPr bwMode="auto">
          <a:xfrm>
            <a:off x="2895600" y="5029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18" name="Oval 38"/>
          <p:cNvSpPr>
            <a:spLocks noChangeArrowheads="1"/>
          </p:cNvSpPr>
          <p:nvPr/>
        </p:nvSpPr>
        <p:spPr bwMode="auto">
          <a:xfrm>
            <a:off x="3124200" y="5105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19" name="Oval 39"/>
          <p:cNvSpPr>
            <a:spLocks noChangeArrowheads="1"/>
          </p:cNvSpPr>
          <p:nvPr/>
        </p:nvSpPr>
        <p:spPr bwMode="auto">
          <a:xfrm>
            <a:off x="3352800" y="5257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20" name="Oval 40"/>
          <p:cNvSpPr>
            <a:spLocks noChangeArrowheads="1"/>
          </p:cNvSpPr>
          <p:nvPr/>
        </p:nvSpPr>
        <p:spPr bwMode="auto">
          <a:xfrm>
            <a:off x="3505200" y="5410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21" name="Oval 41"/>
          <p:cNvSpPr>
            <a:spLocks noChangeArrowheads="1"/>
          </p:cNvSpPr>
          <p:nvPr/>
        </p:nvSpPr>
        <p:spPr bwMode="auto">
          <a:xfrm>
            <a:off x="3276600" y="3124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22" name="Oval 42"/>
          <p:cNvSpPr>
            <a:spLocks noChangeArrowheads="1"/>
          </p:cNvSpPr>
          <p:nvPr/>
        </p:nvSpPr>
        <p:spPr bwMode="auto">
          <a:xfrm>
            <a:off x="4648200" y="3886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23" name="Oval 43"/>
          <p:cNvSpPr>
            <a:spLocks noChangeArrowheads="1"/>
          </p:cNvSpPr>
          <p:nvPr/>
        </p:nvSpPr>
        <p:spPr bwMode="auto">
          <a:xfrm>
            <a:off x="4800600" y="4038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24" name="Oval 44"/>
          <p:cNvSpPr>
            <a:spLocks noChangeArrowheads="1"/>
          </p:cNvSpPr>
          <p:nvPr/>
        </p:nvSpPr>
        <p:spPr bwMode="auto">
          <a:xfrm>
            <a:off x="4953000" y="4191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25" name="Oval 45"/>
          <p:cNvSpPr>
            <a:spLocks noChangeArrowheads="1"/>
          </p:cNvSpPr>
          <p:nvPr/>
        </p:nvSpPr>
        <p:spPr bwMode="auto">
          <a:xfrm>
            <a:off x="3886200" y="3962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26" name="Oval 46"/>
          <p:cNvSpPr>
            <a:spLocks noChangeArrowheads="1"/>
          </p:cNvSpPr>
          <p:nvPr/>
        </p:nvSpPr>
        <p:spPr bwMode="auto">
          <a:xfrm>
            <a:off x="4038600" y="4114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27" name="Oval 47"/>
          <p:cNvSpPr>
            <a:spLocks noChangeArrowheads="1"/>
          </p:cNvSpPr>
          <p:nvPr/>
        </p:nvSpPr>
        <p:spPr bwMode="auto">
          <a:xfrm>
            <a:off x="4191000" y="4267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28" name="Oval 48"/>
          <p:cNvSpPr>
            <a:spLocks noChangeArrowheads="1"/>
          </p:cNvSpPr>
          <p:nvPr/>
        </p:nvSpPr>
        <p:spPr bwMode="auto">
          <a:xfrm>
            <a:off x="4953000" y="3733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29" name="Oval 49"/>
          <p:cNvSpPr>
            <a:spLocks noChangeArrowheads="1"/>
          </p:cNvSpPr>
          <p:nvPr/>
        </p:nvSpPr>
        <p:spPr bwMode="auto">
          <a:xfrm>
            <a:off x="5105400" y="3886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30" name="Oval 50"/>
          <p:cNvSpPr>
            <a:spLocks noChangeArrowheads="1"/>
          </p:cNvSpPr>
          <p:nvPr/>
        </p:nvSpPr>
        <p:spPr bwMode="auto">
          <a:xfrm>
            <a:off x="5257800" y="4038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31" name="Oval 51"/>
          <p:cNvSpPr>
            <a:spLocks noChangeArrowheads="1"/>
          </p:cNvSpPr>
          <p:nvPr/>
        </p:nvSpPr>
        <p:spPr bwMode="auto">
          <a:xfrm>
            <a:off x="4191000" y="3810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32" name="Oval 52"/>
          <p:cNvSpPr>
            <a:spLocks noChangeArrowheads="1"/>
          </p:cNvSpPr>
          <p:nvPr/>
        </p:nvSpPr>
        <p:spPr bwMode="auto">
          <a:xfrm>
            <a:off x="4343400" y="3962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33" name="Oval 53"/>
          <p:cNvSpPr>
            <a:spLocks noChangeArrowheads="1"/>
          </p:cNvSpPr>
          <p:nvPr/>
        </p:nvSpPr>
        <p:spPr bwMode="auto">
          <a:xfrm>
            <a:off x="4495800" y="4114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34" name="Oval 54"/>
          <p:cNvSpPr>
            <a:spLocks noChangeArrowheads="1"/>
          </p:cNvSpPr>
          <p:nvPr/>
        </p:nvSpPr>
        <p:spPr bwMode="auto">
          <a:xfrm>
            <a:off x="4648200" y="4267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35" name="Oval 55"/>
          <p:cNvSpPr>
            <a:spLocks noChangeArrowheads="1"/>
          </p:cNvSpPr>
          <p:nvPr/>
        </p:nvSpPr>
        <p:spPr bwMode="auto">
          <a:xfrm>
            <a:off x="2895600" y="3429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36" name="Oval 56"/>
          <p:cNvSpPr>
            <a:spLocks noChangeArrowheads="1"/>
          </p:cNvSpPr>
          <p:nvPr/>
        </p:nvSpPr>
        <p:spPr bwMode="auto">
          <a:xfrm>
            <a:off x="3048000" y="3581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37" name="Oval 57"/>
          <p:cNvSpPr>
            <a:spLocks noChangeArrowheads="1"/>
          </p:cNvSpPr>
          <p:nvPr/>
        </p:nvSpPr>
        <p:spPr bwMode="auto">
          <a:xfrm>
            <a:off x="3276600" y="3733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38" name="Oval 58"/>
          <p:cNvSpPr>
            <a:spLocks noChangeArrowheads="1"/>
          </p:cNvSpPr>
          <p:nvPr/>
        </p:nvSpPr>
        <p:spPr bwMode="auto">
          <a:xfrm>
            <a:off x="3352800" y="3886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39" name="Oval 59"/>
          <p:cNvSpPr>
            <a:spLocks noChangeArrowheads="1"/>
          </p:cNvSpPr>
          <p:nvPr/>
        </p:nvSpPr>
        <p:spPr bwMode="auto">
          <a:xfrm>
            <a:off x="3505200" y="4038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40" name="Oval 60"/>
          <p:cNvSpPr>
            <a:spLocks noChangeArrowheads="1"/>
          </p:cNvSpPr>
          <p:nvPr/>
        </p:nvSpPr>
        <p:spPr bwMode="auto">
          <a:xfrm>
            <a:off x="3657600" y="4191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41" name="Oval 61"/>
          <p:cNvSpPr>
            <a:spLocks noChangeArrowheads="1"/>
          </p:cNvSpPr>
          <p:nvPr/>
        </p:nvSpPr>
        <p:spPr bwMode="auto">
          <a:xfrm>
            <a:off x="3429000" y="2057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42" name="Oval 62"/>
          <p:cNvSpPr>
            <a:spLocks noChangeArrowheads="1"/>
          </p:cNvSpPr>
          <p:nvPr/>
        </p:nvSpPr>
        <p:spPr bwMode="auto">
          <a:xfrm>
            <a:off x="3581400" y="2362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43" name="Oval 63"/>
          <p:cNvSpPr>
            <a:spLocks noChangeArrowheads="1"/>
          </p:cNvSpPr>
          <p:nvPr/>
        </p:nvSpPr>
        <p:spPr bwMode="auto">
          <a:xfrm>
            <a:off x="3733800" y="2514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44" name="Oval 64"/>
          <p:cNvSpPr>
            <a:spLocks noChangeArrowheads="1"/>
          </p:cNvSpPr>
          <p:nvPr/>
        </p:nvSpPr>
        <p:spPr bwMode="auto">
          <a:xfrm>
            <a:off x="3886200" y="2667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45" name="Oval 65"/>
          <p:cNvSpPr>
            <a:spLocks noChangeArrowheads="1"/>
          </p:cNvSpPr>
          <p:nvPr/>
        </p:nvSpPr>
        <p:spPr bwMode="auto">
          <a:xfrm>
            <a:off x="4038600" y="2819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46" name="Oval 66"/>
          <p:cNvSpPr>
            <a:spLocks noChangeArrowheads="1"/>
          </p:cNvSpPr>
          <p:nvPr/>
        </p:nvSpPr>
        <p:spPr bwMode="auto">
          <a:xfrm>
            <a:off x="4191000" y="3124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47" name="Oval 67"/>
          <p:cNvSpPr>
            <a:spLocks noChangeArrowheads="1"/>
          </p:cNvSpPr>
          <p:nvPr/>
        </p:nvSpPr>
        <p:spPr bwMode="auto">
          <a:xfrm>
            <a:off x="4495800" y="3124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48" name="Oval 68"/>
          <p:cNvSpPr>
            <a:spLocks noChangeArrowheads="1"/>
          </p:cNvSpPr>
          <p:nvPr/>
        </p:nvSpPr>
        <p:spPr bwMode="auto">
          <a:xfrm>
            <a:off x="3886200" y="2209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49" name="Oval 69"/>
          <p:cNvSpPr>
            <a:spLocks noChangeArrowheads="1"/>
          </p:cNvSpPr>
          <p:nvPr/>
        </p:nvSpPr>
        <p:spPr bwMode="auto">
          <a:xfrm>
            <a:off x="4038600" y="2362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50" name="Oval 70"/>
          <p:cNvSpPr>
            <a:spLocks noChangeArrowheads="1"/>
          </p:cNvSpPr>
          <p:nvPr/>
        </p:nvSpPr>
        <p:spPr bwMode="auto">
          <a:xfrm>
            <a:off x="4191000" y="2514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51" name="Oval 71"/>
          <p:cNvSpPr>
            <a:spLocks noChangeArrowheads="1"/>
          </p:cNvSpPr>
          <p:nvPr/>
        </p:nvSpPr>
        <p:spPr bwMode="auto">
          <a:xfrm>
            <a:off x="4343400" y="2743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52" name="Oval 72"/>
          <p:cNvSpPr>
            <a:spLocks noChangeArrowheads="1"/>
          </p:cNvSpPr>
          <p:nvPr/>
        </p:nvSpPr>
        <p:spPr bwMode="auto">
          <a:xfrm>
            <a:off x="4648200" y="2667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53" name="Oval 73"/>
          <p:cNvSpPr>
            <a:spLocks noChangeArrowheads="1"/>
          </p:cNvSpPr>
          <p:nvPr/>
        </p:nvSpPr>
        <p:spPr bwMode="auto">
          <a:xfrm>
            <a:off x="4648200" y="2895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54" name="Oval 74"/>
          <p:cNvSpPr>
            <a:spLocks noChangeArrowheads="1"/>
          </p:cNvSpPr>
          <p:nvPr/>
        </p:nvSpPr>
        <p:spPr bwMode="auto">
          <a:xfrm>
            <a:off x="4953000" y="3124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55" name="Oval 75"/>
          <p:cNvSpPr>
            <a:spLocks noChangeArrowheads="1"/>
          </p:cNvSpPr>
          <p:nvPr/>
        </p:nvSpPr>
        <p:spPr bwMode="auto">
          <a:xfrm>
            <a:off x="2895600" y="2286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56" name="Oval 76"/>
          <p:cNvSpPr>
            <a:spLocks noChangeArrowheads="1"/>
          </p:cNvSpPr>
          <p:nvPr/>
        </p:nvSpPr>
        <p:spPr bwMode="auto">
          <a:xfrm>
            <a:off x="3200400" y="2438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57" name="Oval 77"/>
          <p:cNvSpPr>
            <a:spLocks noChangeArrowheads="1"/>
          </p:cNvSpPr>
          <p:nvPr/>
        </p:nvSpPr>
        <p:spPr bwMode="auto">
          <a:xfrm>
            <a:off x="3352800" y="2590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58" name="Oval 78"/>
          <p:cNvSpPr>
            <a:spLocks noChangeArrowheads="1"/>
          </p:cNvSpPr>
          <p:nvPr/>
        </p:nvSpPr>
        <p:spPr bwMode="auto">
          <a:xfrm>
            <a:off x="3505200" y="2743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59" name="Oval 79"/>
          <p:cNvSpPr>
            <a:spLocks noChangeArrowheads="1"/>
          </p:cNvSpPr>
          <p:nvPr/>
        </p:nvSpPr>
        <p:spPr bwMode="auto">
          <a:xfrm>
            <a:off x="3657600" y="2895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60" name="Oval 80"/>
          <p:cNvSpPr>
            <a:spLocks noChangeArrowheads="1"/>
          </p:cNvSpPr>
          <p:nvPr/>
        </p:nvSpPr>
        <p:spPr bwMode="auto">
          <a:xfrm>
            <a:off x="3810000" y="3048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61" name="Oval 81"/>
          <p:cNvSpPr>
            <a:spLocks noChangeArrowheads="1"/>
          </p:cNvSpPr>
          <p:nvPr/>
        </p:nvSpPr>
        <p:spPr bwMode="auto">
          <a:xfrm>
            <a:off x="1066800" y="3962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62" name="Oval 82"/>
          <p:cNvSpPr>
            <a:spLocks noChangeArrowheads="1"/>
          </p:cNvSpPr>
          <p:nvPr/>
        </p:nvSpPr>
        <p:spPr bwMode="auto">
          <a:xfrm>
            <a:off x="1219200" y="4114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63" name="Oval 83"/>
          <p:cNvSpPr>
            <a:spLocks noChangeArrowheads="1"/>
          </p:cNvSpPr>
          <p:nvPr/>
        </p:nvSpPr>
        <p:spPr bwMode="auto">
          <a:xfrm>
            <a:off x="1371600" y="4267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64" name="Oval 84"/>
          <p:cNvSpPr>
            <a:spLocks noChangeArrowheads="1"/>
          </p:cNvSpPr>
          <p:nvPr/>
        </p:nvSpPr>
        <p:spPr bwMode="auto">
          <a:xfrm>
            <a:off x="1524000" y="4419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65" name="Oval 85"/>
          <p:cNvSpPr>
            <a:spLocks noChangeArrowheads="1"/>
          </p:cNvSpPr>
          <p:nvPr/>
        </p:nvSpPr>
        <p:spPr bwMode="auto">
          <a:xfrm>
            <a:off x="1676400" y="4572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66" name="Oval 86"/>
          <p:cNvSpPr>
            <a:spLocks noChangeArrowheads="1"/>
          </p:cNvSpPr>
          <p:nvPr/>
        </p:nvSpPr>
        <p:spPr bwMode="auto">
          <a:xfrm>
            <a:off x="1828800" y="4724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67" name="Oval 87"/>
          <p:cNvSpPr>
            <a:spLocks noChangeArrowheads="1"/>
          </p:cNvSpPr>
          <p:nvPr/>
        </p:nvSpPr>
        <p:spPr bwMode="auto">
          <a:xfrm>
            <a:off x="1981200" y="4876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68" name="Oval 88"/>
          <p:cNvSpPr>
            <a:spLocks noChangeArrowheads="1"/>
          </p:cNvSpPr>
          <p:nvPr/>
        </p:nvSpPr>
        <p:spPr bwMode="auto">
          <a:xfrm>
            <a:off x="1524000" y="3962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69" name="Oval 89"/>
          <p:cNvSpPr>
            <a:spLocks noChangeArrowheads="1"/>
          </p:cNvSpPr>
          <p:nvPr/>
        </p:nvSpPr>
        <p:spPr bwMode="auto">
          <a:xfrm>
            <a:off x="1676400" y="4114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70" name="Oval 90"/>
          <p:cNvSpPr>
            <a:spLocks noChangeArrowheads="1"/>
          </p:cNvSpPr>
          <p:nvPr/>
        </p:nvSpPr>
        <p:spPr bwMode="auto">
          <a:xfrm>
            <a:off x="1828800" y="4267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71" name="Oval 91"/>
          <p:cNvSpPr>
            <a:spLocks noChangeArrowheads="1"/>
          </p:cNvSpPr>
          <p:nvPr/>
        </p:nvSpPr>
        <p:spPr bwMode="auto">
          <a:xfrm>
            <a:off x="1981200" y="4419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72" name="Oval 92"/>
          <p:cNvSpPr>
            <a:spLocks noChangeArrowheads="1"/>
          </p:cNvSpPr>
          <p:nvPr/>
        </p:nvSpPr>
        <p:spPr bwMode="auto">
          <a:xfrm>
            <a:off x="2133600" y="4572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73" name="Oval 93"/>
          <p:cNvSpPr>
            <a:spLocks noChangeArrowheads="1"/>
          </p:cNvSpPr>
          <p:nvPr/>
        </p:nvSpPr>
        <p:spPr bwMode="auto">
          <a:xfrm>
            <a:off x="2286000" y="4724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74" name="Oval 94"/>
          <p:cNvSpPr>
            <a:spLocks noChangeArrowheads="1"/>
          </p:cNvSpPr>
          <p:nvPr/>
        </p:nvSpPr>
        <p:spPr bwMode="auto">
          <a:xfrm>
            <a:off x="2438400" y="4876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75" name="Oval 95"/>
          <p:cNvSpPr>
            <a:spLocks noChangeArrowheads="1"/>
          </p:cNvSpPr>
          <p:nvPr/>
        </p:nvSpPr>
        <p:spPr bwMode="auto">
          <a:xfrm>
            <a:off x="685800" y="4038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76" name="Oval 96"/>
          <p:cNvSpPr>
            <a:spLocks noChangeArrowheads="1"/>
          </p:cNvSpPr>
          <p:nvPr/>
        </p:nvSpPr>
        <p:spPr bwMode="auto">
          <a:xfrm>
            <a:off x="838200" y="4191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77" name="Oval 97"/>
          <p:cNvSpPr>
            <a:spLocks noChangeArrowheads="1"/>
          </p:cNvSpPr>
          <p:nvPr/>
        </p:nvSpPr>
        <p:spPr bwMode="auto">
          <a:xfrm>
            <a:off x="990600" y="4495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78" name="Oval 98"/>
          <p:cNvSpPr>
            <a:spLocks noChangeArrowheads="1"/>
          </p:cNvSpPr>
          <p:nvPr/>
        </p:nvSpPr>
        <p:spPr bwMode="auto">
          <a:xfrm>
            <a:off x="1143000" y="4495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79" name="Oval 99"/>
          <p:cNvSpPr>
            <a:spLocks noChangeArrowheads="1"/>
          </p:cNvSpPr>
          <p:nvPr/>
        </p:nvSpPr>
        <p:spPr bwMode="auto">
          <a:xfrm>
            <a:off x="1295400" y="4800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80" name="Oval 100"/>
          <p:cNvSpPr>
            <a:spLocks noChangeArrowheads="1"/>
          </p:cNvSpPr>
          <p:nvPr/>
        </p:nvSpPr>
        <p:spPr bwMode="auto">
          <a:xfrm>
            <a:off x="1447800" y="4800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81" name="Oval 101"/>
          <p:cNvSpPr>
            <a:spLocks noChangeArrowheads="1"/>
          </p:cNvSpPr>
          <p:nvPr/>
        </p:nvSpPr>
        <p:spPr bwMode="auto">
          <a:xfrm>
            <a:off x="1752600" y="2057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82" name="Oval 102"/>
          <p:cNvSpPr>
            <a:spLocks noChangeArrowheads="1"/>
          </p:cNvSpPr>
          <p:nvPr/>
        </p:nvSpPr>
        <p:spPr bwMode="auto">
          <a:xfrm>
            <a:off x="1905000" y="2362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83" name="Oval 103"/>
          <p:cNvSpPr>
            <a:spLocks noChangeArrowheads="1"/>
          </p:cNvSpPr>
          <p:nvPr/>
        </p:nvSpPr>
        <p:spPr bwMode="auto">
          <a:xfrm>
            <a:off x="2057400" y="2362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84" name="Oval 104"/>
          <p:cNvSpPr>
            <a:spLocks noChangeArrowheads="1"/>
          </p:cNvSpPr>
          <p:nvPr/>
        </p:nvSpPr>
        <p:spPr bwMode="auto">
          <a:xfrm>
            <a:off x="2209800" y="2514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85" name="Oval 105"/>
          <p:cNvSpPr>
            <a:spLocks noChangeArrowheads="1"/>
          </p:cNvSpPr>
          <p:nvPr/>
        </p:nvSpPr>
        <p:spPr bwMode="auto">
          <a:xfrm>
            <a:off x="2286000" y="2667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86" name="Oval 106"/>
          <p:cNvSpPr>
            <a:spLocks noChangeArrowheads="1"/>
          </p:cNvSpPr>
          <p:nvPr/>
        </p:nvSpPr>
        <p:spPr bwMode="auto">
          <a:xfrm>
            <a:off x="2514600" y="2819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87" name="Oval 107"/>
          <p:cNvSpPr>
            <a:spLocks noChangeArrowheads="1"/>
          </p:cNvSpPr>
          <p:nvPr/>
        </p:nvSpPr>
        <p:spPr bwMode="auto">
          <a:xfrm>
            <a:off x="2667000" y="2971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88" name="Oval 108"/>
          <p:cNvSpPr>
            <a:spLocks noChangeArrowheads="1"/>
          </p:cNvSpPr>
          <p:nvPr/>
        </p:nvSpPr>
        <p:spPr bwMode="auto">
          <a:xfrm>
            <a:off x="2209800" y="2057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89" name="Oval 109"/>
          <p:cNvSpPr>
            <a:spLocks noChangeArrowheads="1"/>
          </p:cNvSpPr>
          <p:nvPr/>
        </p:nvSpPr>
        <p:spPr bwMode="auto">
          <a:xfrm>
            <a:off x="2362200" y="2209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90" name="Oval 110"/>
          <p:cNvSpPr>
            <a:spLocks noChangeArrowheads="1"/>
          </p:cNvSpPr>
          <p:nvPr/>
        </p:nvSpPr>
        <p:spPr bwMode="auto">
          <a:xfrm>
            <a:off x="2514600" y="2362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91" name="Oval 111"/>
          <p:cNvSpPr>
            <a:spLocks noChangeArrowheads="1"/>
          </p:cNvSpPr>
          <p:nvPr/>
        </p:nvSpPr>
        <p:spPr bwMode="auto">
          <a:xfrm>
            <a:off x="2667000" y="2514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92" name="Oval 112"/>
          <p:cNvSpPr>
            <a:spLocks noChangeArrowheads="1"/>
          </p:cNvSpPr>
          <p:nvPr/>
        </p:nvSpPr>
        <p:spPr bwMode="auto">
          <a:xfrm>
            <a:off x="2819400" y="2667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93" name="Oval 113"/>
          <p:cNvSpPr>
            <a:spLocks noChangeArrowheads="1"/>
          </p:cNvSpPr>
          <p:nvPr/>
        </p:nvSpPr>
        <p:spPr bwMode="auto">
          <a:xfrm>
            <a:off x="2971800" y="2819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94" name="Oval 114"/>
          <p:cNvSpPr>
            <a:spLocks noChangeArrowheads="1"/>
          </p:cNvSpPr>
          <p:nvPr/>
        </p:nvSpPr>
        <p:spPr bwMode="auto">
          <a:xfrm>
            <a:off x="3124200" y="2971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95" name="Oval 115"/>
          <p:cNvSpPr>
            <a:spLocks noChangeArrowheads="1"/>
          </p:cNvSpPr>
          <p:nvPr/>
        </p:nvSpPr>
        <p:spPr bwMode="auto">
          <a:xfrm>
            <a:off x="1371600" y="2133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96" name="Oval 116"/>
          <p:cNvSpPr>
            <a:spLocks noChangeArrowheads="1"/>
          </p:cNvSpPr>
          <p:nvPr/>
        </p:nvSpPr>
        <p:spPr bwMode="auto">
          <a:xfrm>
            <a:off x="1524000" y="2438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97" name="Oval 117"/>
          <p:cNvSpPr>
            <a:spLocks noChangeArrowheads="1"/>
          </p:cNvSpPr>
          <p:nvPr/>
        </p:nvSpPr>
        <p:spPr bwMode="auto">
          <a:xfrm>
            <a:off x="1600200" y="2667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98" name="Oval 118"/>
          <p:cNvSpPr>
            <a:spLocks noChangeArrowheads="1"/>
          </p:cNvSpPr>
          <p:nvPr/>
        </p:nvSpPr>
        <p:spPr bwMode="auto">
          <a:xfrm>
            <a:off x="1828800" y="2590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399" name="Oval 119"/>
          <p:cNvSpPr>
            <a:spLocks noChangeArrowheads="1"/>
          </p:cNvSpPr>
          <p:nvPr/>
        </p:nvSpPr>
        <p:spPr bwMode="auto">
          <a:xfrm>
            <a:off x="1905000" y="2895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00" name="Oval 120"/>
          <p:cNvSpPr>
            <a:spLocks noChangeArrowheads="1"/>
          </p:cNvSpPr>
          <p:nvPr/>
        </p:nvSpPr>
        <p:spPr bwMode="auto">
          <a:xfrm>
            <a:off x="2133600" y="2895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01" name="Oval 121"/>
          <p:cNvSpPr>
            <a:spLocks noChangeArrowheads="1"/>
          </p:cNvSpPr>
          <p:nvPr/>
        </p:nvSpPr>
        <p:spPr bwMode="auto">
          <a:xfrm>
            <a:off x="4191000" y="1524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02" name="Oval 122"/>
          <p:cNvSpPr>
            <a:spLocks noChangeArrowheads="1"/>
          </p:cNvSpPr>
          <p:nvPr/>
        </p:nvSpPr>
        <p:spPr bwMode="auto">
          <a:xfrm>
            <a:off x="4343400" y="1752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03" name="Oval 123"/>
          <p:cNvSpPr>
            <a:spLocks noChangeArrowheads="1"/>
          </p:cNvSpPr>
          <p:nvPr/>
        </p:nvSpPr>
        <p:spPr bwMode="auto">
          <a:xfrm>
            <a:off x="4648200" y="1600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04" name="Oval 124"/>
          <p:cNvSpPr>
            <a:spLocks noChangeArrowheads="1"/>
          </p:cNvSpPr>
          <p:nvPr/>
        </p:nvSpPr>
        <p:spPr bwMode="auto">
          <a:xfrm>
            <a:off x="4800600" y="1752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05" name="Oval 125"/>
          <p:cNvSpPr>
            <a:spLocks noChangeArrowheads="1"/>
          </p:cNvSpPr>
          <p:nvPr/>
        </p:nvSpPr>
        <p:spPr bwMode="auto">
          <a:xfrm>
            <a:off x="3657600" y="1524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06" name="Oval 126"/>
          <p:cNvSpPr>
            <a:spLocks noChangeArrowheads="1"/>
          </p:cNvSpPr>
          <p:nvPr/>
        </p:nvSpPr>
        <p:spPr bwMode="auto">
          <a:xfrm>
            <a:off x="3810000" y="1676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07" name="Oval 127"/>
          <p:cNvSpPr>
            <a:spLocks noChangeArrowheads="1"/>
          </p:cNvSpPr>
          <p:nvPr/>
        </p:nvSpPr>
        <p:spPr bwMode="auto">
          <a:xfrm>
            <a:off x="2667000" y="1600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08" name="Oval 128"/>
          <p:cNvSpPr>
            <a:spLocks noChangeArrowheads="1"/>
          </p:cNvSpPr>
          <p:nvPr/>
        </p:nvSpPr>
        <p:spPr bwMode="auto">
          <a:xfrm>
            <a:off x="2819400" y="1752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09" name="Oval 129"/>
          <p:cNvSpPr>
            <a:spLocks noChangeArrowheads="1"/>
          </p:cNvSpPr>
          <p:nvPr/>
        </p:nvSpPr>
        <p:spPr bwMode="auto">
          <a:xfrm>
            <a:off x="3124200" y="1600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10" name="Oval 130"/>
          <p:cNvSpPr>
            <a:spLocks noChangeArrowheads="1"/>
          </p:cNvSpPr>
          <p:nvPr/>
        </p:nvSpPr>
        <p:spPr bwMode="auto">
          <a:xfrm>
            <a:off x="3276600" y="1752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11" name="Oval 131"/>
          <p:cNvSpPr>
            <a:spLocks noChangeArrowheads="1"/>
          </p:cNvSpPr>
          <p:nvPr/>
        </p:nvSpPr>
        <p:spPr bwMode="auto">
          <a:xfrm>
            <a:off x="2133600" y="1524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12" name="Oval 132"/>
          <p:cNvSpPr>
            <a:spLocks noChangeArrowheads="1"/>
          </p:cNvSpPr>
          <p:nvPr/>
        </p:nvSpPr>
        <p:spPr bwMode="auto">
          <a:xfrm>
            <a:off x="2286000" y="1676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13" name="Oval 133"/>
          <p:cNvSpPr>
            <a:spLocks noChangeArrowheads="1"/>
          </p:cNvSpPr>
          <p:nvPr/>
        </p:nvSpPr>
        <p:spPr bwMode="auto">
          <a:xfrm>
            <a:off x="4648200" y="1905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14" name="Oval 134"/>
          <p:cNvSpPr>
            <a:spLocks noChangeArrowheads="1"/>
          </p:cNvSpPr>
          <p:nvPr/>
        </p:nvSpPr>
        <p:spPr bwMode="auto">
          <a:xfrm>
            <a:off x="4800600" y="2057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15" name="Oval 135"/>
          <p:cNvSpPr>
            <a:spLocks noChangeArrowheads="1"/>
          </p:cNvSpPr>
          <p:nvPr/>
        </p:nvSpPr>
        <p:spPr bwMode="auto">
          <a:xfrm>
            <a:off x="5105400" y="1905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16" name="Oval 136"/>
          <p:cNvSpPr>
            <a:spLocks noChangeArrowheads="1"/>
          </p:cNvSpPr>
          <p:nvPr/>
        </p:nvSpPr>
        <p:spPr bwMode="auto">
          <a:xfrm>
            <a:off x="5257800" y="2057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17" name="Oval 137"/>
          <p:cNvSpPr>
            <a:spLocks noChangeArrowheads="1"/>
          </p:cNvSpPr>
          <p:nvPr/>
        </p:nvSpPr>
        <p:spPr bwMode="auto">
          <a:xfrm>
            <a:off x="4038600" y="1828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18" name="Oval 138"/>
          <p:cNvSpPr>
            <a:spLocks noChangeArrowheads="1"/>
          </p:cNvSpPr>
          <p:nvPr/>
        </p:nvSpPr>
        <p:spPr bwMode="auto">
          <a:xfrm>
            <a:off x="4267200" y="1981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19" name="Oval 139"/>
          <p:cNvSpPr>
            <a:spLocks noChangeArrowheads="1"/>
          </p:cNvSpPr>
          <p:nvPr/>
        </p:nvSpPr>
        <p:spPr bwMode="auto">
          <a:xfrm>
            <a:off x="3124200" y="1905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20" name="Oval 140"/>
          <p:cNvSpPr>
            <a:spLocks noChangeArrowheads="1"/>
          </p:cNvSpPr>
          <p:nvPr/>
        </p:nvSpPr>
        <p:spPr bwMode="auto">
          <a:xfrm>
            <a:off x="3276600" y="2057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21" name="Oval 141"/>
          <p:cNvSpPr>
            <a:spLocks noChangeArrowheads="1"/>
          </p:cNvSpPr>
          <p:nvPr/>
        </p:nvSpPr>
        <p:spPr bwMode="auto">
          <a:xfrm>
            <a:off x="3581400" y="1905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22" name="Oval 142"/>
          <p:cNvSpPr>
            <a:spLocks noChangeArrowheads="1"/>
          </p:cNvSpPr>
          <p:nvPr/>
        </p:nvSpPr>
        <p:spPr bwMode="auto">
          <a:xfrm>
            <a:off x="3810000" y="2057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23" name="Oval 143"/>
          <p:cNvSpPr>
            <a:spLocks noChangeArrowheads="1"/>
          </p:cNvSpPr>
          <p:nvPr/>
        </p:nvSpPr>
        <p:spPr bwMode="auto">
          <a:xfrm>
            <a:off x="2590800" y="1828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24" name="Oval 144"/>
          <p:cNvSpPr>
            <a:spLocks noChangeArrowheads="1"/>
          </p:cNvSpPr>
          <p:nvPr/>
        </p:nvSpPr>
        <p:spPr bwMode="auto">
          <a:xfrm>
            <a:off x="2743200" y="1981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25" name="Oval 145"/>
          <p:cNvSpPr>
            <a:spLocks noChangeArrowheads="1"/>
          </p:cNvSpPr>
          <p:nvPr/>
        </p:nvSpPr>
        <p:spPr bwMode="auto">
          <a:xfrm>
            <a:off x="4800600" y="5943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26" name="Oval 146"/>
          <p:cNvSpPr>
            <a:spLocks noChangeArrowheads="1"/>
          </p:cNvSpPr>
          <p:nvPr/>
        </p:nvSpPr>
        <p:spPr bwMode="auto">
          <a:xfrm>
            <a:off x="4953000" y="6096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27" name="Oval 147"/>
          <p:cNvSpPr>
            <a:spLocks noChangeArrowheads="1"/>
          </p:cNvSpPr>
          <p:nvPr/>
        </p:nvSpPr>
        <p:spPr bwMode="auto">
          <a:xfrm>
            <a:off x="5257800" y="5943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28" name="Oval 148"/>
          <p:cNvSpPr>
            <a:spLocks noChangeArrowheads="1"/>
          </p:cNvSpPr>
          <p:nvPr/>
        </p:nvSpPr>
        <p:spPr bwMode="auto">
          <a:xfrm>
            <a:off x="5410200" y="6096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29" name="Oval 149"/>
          <p:cNvSpPr>
            <a:spLocks noChangeArrowheads="1"/>
          </p:cNvSpPr>
          <p:nvPr/>
        </p:nvSpPr>
        <p:spPr bwMode="auto">
          <a:xfrm>
            <a:off x="4267200" y="5867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30" name="Oval 150"/>
          <p:cNvSpPr>
            <a:spLocks noChangeArrowheads="1"/>
          </p:cNvSpPr>
          <p:nvPr/>
        </p:nvSpPr>
        <p:spPr bwMode="auto">
          <a:xfrm>
            <a:off x="4419600" y="6019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31" name="Oval 151"/>
          <p:cNvSpPr>
            <a:spLocks noChangeArrowheads="1"/>
          </p:cNvSpPr>
          <p:nvPr/>
        </p:nvSpPr>
        <p:spPr bwMode="auto">
          <a:xfrm>
            <a:off x="3276600" y="5943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32" name="Oval 152"/>
          <p:cNvSpPr>
            <a:spLocks noChangeArrowheads="1"/>
          </p:cNvSpPr>
          <p:nvPr/>
        </p:nvSpPr>
        <p:spPr bwMode="auto">
          <a:xfrm>
            <a:off x="3429000" y="6096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33" name="Oval 153"/>
          <p:cNvSpPr>
            <a:spLocks noChangeArrowheads="1"/>
          </p:cNvSpPr>
          <p:nvPr/>
        </p:nvSpPr>
        <p:spPr bwMode="auto">
          <a:xfrm>
            <a:off x="3733800" y="5943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34" name="Oval 154"/>
          <p:cNvSpPr>
            <a:spLocks noChangeArrowheads="1"/>
          </p:cNvSpPr>
          <p:nvPr/>
        </p:nvSpPr>
        <p:spPr bwMode="auto">
          <a:xfrm>
            <a:off x="3886200" y="6096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35" name="Oval 155"/>
          <p:cNvSpPr>
            <a:spLocks noChangeArrowheads="1"/>
          </p:cNvSpPr>
          <p:nvPr/>
        </p:nvSpPr>
        <p:spPr bwMode="auto">
          <a:xfrm>
            <a:off x="2743200" y="5867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36" name="Oval 156"/>
          <p:cNvSpPr>
            <a:spLocks noChangeArrowheads="1"/>
          </p:cNvSpPr>
          <p:nvPr/>
        </p:nvSpPr>
        <p:spPr bwMode="auto">
          <a:xfrm>
            <a:off x="2895600" y="6019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37" name="Oval 157"/>
          <p:cNvSpPr>
            <a:spLocks noChangeArrowheads="1"/>
          </p:cNvSpPr>
          <p:nvPr/>
        </p:nvSpPr>
        <p:spPr bwMode="auto">
          <a:xfrm>
            <a:off x="4267200" y="5638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38" name="Oval 158"/>
          <p:cNvSpPr>
            <a:spLocks noChangeArrowheads="1"/>
          </p:cNvSpPr>
          <p:nvPr/>
        </p:nvSpPr>
        <p:spPr bwMode="auto">
          <a:xfrm>
            <a:off x="4419600" y="5791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39" name="Oval 159"/>
          <p:cNvSpPr>
            <a:spLocks noChangeArrowheads="1"/>
          </p:cNvSpPr>
          <p:nvPr/>
        </p:nvSpPr>
        <p:spPr bwMode="auto">
          <a:xfrm>
            <a:off x="4724400" y="5638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40" name="Oval 160"/>
          <p:cNvSpPr>
            <a:spLocks noChangeArrowheads="1"/>
          </p:cNvSpPr>
          <p:nvPr/>
        </p:nvSpPr>
        <p:spPr bwMode="auto">
          <a:xfrm>
            <a:off x="4876800" y="5791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41" name="Oval 161"/>
          <p:cNvSpPr>
            <a:spLocks noChangeArrowheads="1"/>
          </p:cNvSpPr>
          <p:nvPr/>
        </p:nvSpPr>
        <p:spPr bwMode="auto">
          <a:xfrm>
            <a:off x="3733800" y="5562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42" name="Oval 162"/>
          <p:cNvSpPr>
            <a:spLocks noChangeArrowheads="1"/>
          </p:cNvSpPr>
          <p:nvPr/>
        </p:nvSpPr>
        <p:spPr bwMode="auto">
          <a:xfrm>
            <a:off x="3886200" y="5715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43" name="Oval 163"/>
          <p:cNvSpPr>
            <a:spLocks noChangeArrowheads="1"/>
          </p:cNvSpPr>
          <p:nvPr/>
        </p:nvSpPr>
        <p:spPr bwMode="auto">
          <a:xfrm>
            <a:off x="2743200" y="5638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44" name="Oval 164"/>
          <p:cNvSpPr>
            <a:spLocks noChangeArrowheads="1"/>
          </p:cNvSpPr>
          <p:nvPr/>
        </p:nvSpPr>
        <p:spPr bwMode="auto">
          <a:xfrm>
            <a:off x="2895600" y="5791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45" name="Oval 165"/>
          <p:cNvSpPr>
            <a:spLocks noChangeArrowheads="1"/>
          </p:cNvSpPr>
          <p:nvPr/>
        </p:nvSpPr>
        <p:spPr bwMode="auto">
          <a:xfrm>
            <a:off x="3200400" y="5638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46" name="Oval 166"/>
          <p:cNvSpPr>
            <a:spLocks noChangeArrowheads="1"/>
          </p:cNvSpPr>
          <p:nvPr/>
        </p:nvSpPr>
        <p:spPr bwMode="auto">
          <a:xfrm>
            <a:off x="3352800" y="5791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47" name="Oval 167"/>
          <p:cNvSpPr>
            <a:spLocks noChangeArrowheads="1"/>
          </p:cNvSpPr>
          <p:nvPr/>
        </p:nvSpPr>
        <p:spPr bwMode="auto">
          <a:xfrm>
            <a:off x="2209800" y="5562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48" name="Oval 168"/>
          <p:cNvSpPr>
            <a:spLocks noChangeArrowheads="1"/>
          </p:cNvSpPr>
          <p:nvPr/>
        </p:nvSpPr>
        <p:spPr bwMode="auto">
          <a:xfrm>
            <a:off x="2362200" y="5715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49" name="Text Box 169"/>
          <p:cNvSpPr txBox="1">
            <a:spLocks noChangeArrowheads="1"/>
          </p:cNvSpPr>
          <p:nvPr/>
        </p:nvSpPr>
        <p:spPr bwMode="auto">
          <a:xfrm>
            <a:off x="1881273" y="192088"/>
            <a:ext cx="6195927" cy="461665"/>
          </a:xfrm>
          <a:prstGeom prst="rect">
            <a:avLst/>
          </a:prstGeom>
          <a:noFill/>
          <a:ln w="9525">
            <a:noFill/>
            <a:miter lim="800000"/>
            <a:headEnd/>
            <a:tailEnd/>
          </a:ln>
        </p:spPr>
        <p:txBody>
          <a:bodyPr wrap="none">
            <a:spAutoFit/>
          </a:bodyPr>
          <a:lstStyle/>
          <a:p>
            <a:pPr eaLnBrk="0" hangingPunct="0"/>
            <a:r>
              <a:rPr lang="en-US" sz="2400" dirty="0">
                <a:solidFill>
                  <a:srgbClr val="000000"/>
                </a:solidFill>
                <a:latin typeface="Gill Sans MT"/>
                <a:cs typeface="Gill Sans MT"/>
              </a:rPr>
              <a:t>The universe of </a:t>
            </a:r>
            <a:r>
              <a:rPr lang="en-US" sz="2400" dirty="0" err="1">
                <a:solidFill>
                  <a:srgbClr val="000000"/>
                </a:solidFill>
                <a:latin typeface="Gill Sans MT"/>
                <a:cs typeface="Gill Sans MT"/>
              </a:rPr>
              <a:t>lipocalins</a:t>
            </a:r>
            <a:r>
              <a:rPr lang="en-US" sz="2400" dirty="0">
                <a:solidFill>
                  <a:srgbClr val="000000"/>
                </a:solidFill>
                <a:latin typeface="Gill Sans MT"/>
                <a:cs typeface="Gill Sans MT"/>
              </a:rPr>
              <a:t> (each dot is a protein)</a:t>
            </a:r>
          </a:p>
        </p:txBody>
      </p:sp>
      <p:sp>
        <p:nvSpPr>
          <p:cNvPr id="97450" name="Text Box 170"/>
          <p:cNvSpPr txBox="1">
            <a:spLocks noChangeArrowheads="1"/>
          </p:cNvSpPr>
          <p:nvPr/>
        </p:nvSpPr>
        <p:spPr bwMode="auto">
          <a:xfrm>
            <a:off x="965200" y="3071813"/>
            <a:ext cx="2224088" cy="762000"/>
          </a:xfrm>
          <a:prstGeom prst="rect">
            <a:avLst/>
          </a:prstGeom>
          <a:noFill/>
          <a:ln w="9525">
            <a:noFill/>
            <a:miter lim="800000"/>
            <a:headEnd/>
            <a:tailEnd/>
          </a:ln>
        </p:spPr>
        <p:txBody>
          <a:bodyPr wrap="none">
            <a:spAutoFit/>
          </a:bodyPr>
          <a:lstStyle/>
          <a:p>
            <a:pPr algn="ctr" eaLnBrk="0" hangingPunct="0"/>
            <a:r>
              <a:rPr lang="en-US" sz="2200" b="1">
                <a:solidFill>
                  <a:srgbClr val="000000"/>
                </a:solidFill>
                <a:latin typeface="Arial" charset="0"/>
              </a:rPr>
              <a:t>retinol-binding </a:t>
            </a:r>
          </a:p>
          <a:p>
            <a:pPr algn="ctr" eaLnBrk="0" hangingPunct="0"/>
            <a:r>
              <a:rPr lang="en-US" sz="2200" b="1">
                <a:solidFill>
                  <a:srgbClr val="000000"/>
                </a:solidFill>
                <a:latin typeface="Arial" charset="0"/>
              </a:rPr>
              <a:t>protein</a:t>
            </a:r>
            <a:endParaRPr lang="en-US" sz="2200">
              <a:solidFill>
                <a:srgbClr val="000000"/>
              </a:solidFill>
              <a:latin typeface="Arial" charset="0"/>
            </a:endParaRPr>
          </a:p>
        </p:txBody>
      </p:sp>
      <p:sp>
        <p:nvSpPr>
          <p:cNvPr id="97451" name="Text Box 171"/>
          <p:cNvSpPr txBox="1">
            <a:spLocks noChangeArrowheads="1"/>
          </p:cNvSpPr>
          <p:nvPr/>
        </p:nvSpPr>
        <p:spPr bwMode="auto">
          <a:xfrm>
            <a:off x="5732463" y="3148013"/>
            <a:ext cx="2411412" cy="762000"/>
          </a:xfrm>
          <a:prstGeom prst="rect">
            <a:avLst/>
          </a:prstGeom>
          <a:noFill/>
          <a:ln w="9525">
            <a:noFill/>
            <a:miter lim="800000"/>
            <a:headEnd/>
            <a:tailEnd/>
          </a:ln>
        </p:spPr>
        <p:txBody>
          <a:bodyPr wrap="none">
            <a:spAutoFit/>
          </a:bodyPr>
          <a:lstStyle/>
          <a:p>
            <a:pPr algn="ctr" eaLnBrk="0" hangingPunct="0"/>
            <a:r>
              <a:rPr lang="en-US" sz="2200" b="1">
                <a:solidFill>
                  <a:srgbClr val="000000"/>
                </a:solidFill>
                <a:latin typeface="Arial" charset="0"/>
              </a:rPr>
              <a:t>odorant-binding </a:t>
            </a:r>
          </a:p>
          <a:p>
            <a:pPr algn="ctr" eaLnBrk="0" hangingPunct="0"/>
            <a:r>
              <a:rPr lang="en-US" sz="2200" b="1">
                <a:solidFill>
                  <a:srgbClr val="000000"/>
                </a:solidFill>
                <a:latin typeface="Arial" charset="0"/>
              </a:rPr>
              <a:t>protein</a:t>
            </a:r>
            <a:endParaRPr lang="en-US" sz="2200">
              <a:solidFill>
                <a:srgbClr val="000000"/>
              </a:solidFill>
              <a:latin typeface="Arial" charset="0"/>
            </a:endParaRPr>
          </a:p>
        </p:txBody>
      </p:sp>
      <p:sp>
        <p:nvSpPr>
          <p:cNvPr id="97452" name="Text Box 172"/>
          <p:cNvSpPr txBox="1">
            <a:spLocks noChangeArrowheads="1"/>
          </p:cNvSpPr>
          <p:nvPr/>
        </p:nvSpPr>
        <p:spPr bwMode="auto">
          <a:xfrm>
            <a:off x="3219450" y="3224213"/>
            <a:ext cx="2409825" cy="427037"/>
          </a:xfrm>
          <a:prstGeom prst="rect">
            <a:avLst/>
          </a:prstGeom>
          <a:noFill/>
          <a:ln w="9525">
            <a:noFill/>
            <a:miter lim="800000"/>
            <a:headEnd/>
            <a:tailEnd/>
          </a:ln>
        </p:spPr>
        <p:txBody>
          <a:bodyPr wrap="none">
            <a:spAutoFit/>
          </a:bodyPr>
          <a:lstStyle/>
          <a:p>
            <a:pPr algn="ctr" eaLnBrk="0" hangingPunct="0"/>
            <a:r>
              <a:rPr lang="en-US" sz="2200" b="1">
                <a:solidFill>
                  <a:srgbClr val="000000"/>
                </a:solidFill>
                <a:latin typeface="Arial" charset="0"/>
              </a:rPr>
              <a:t>apolipoprotein D</a:t>
            </a:r>
            <a:endParaRPr lang="en-US" sz="2200">
              <a:solidFill>
                <a:srgbClr val="000000"/>
              </a:solidFill>
              <a:latin typeface="Arial" charset="0"/>
            </a:endParaRPr>
          </a:p>
        </p:txBody>
      </p:sp>
      <p:sp>
        <p:nvSpPr>
          <p:cNvPr id="97453" name="Oval 173"/>
          <p:cNvSpPr>
            <a:spLocks noChangeArrowheads="1"/>
          </p:cNvSpPr>
          <p:nvPr/>
        </p:nvSpPr>
        <p:spPr bwMode="auto">
          <a:xfrm>
            <a:off x="5486400" y="4267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54" name="Oval 174"/>
          <p:cNvSpPr>
            <a:spLocks noChangeArrowheads="1"/>
          </p:cNvSpPr>
          <p:nvPr/>
        </p:nvSpPr>
        <p:spPr bwMode="auto">
          <a:xfrm>
            <a:off x="5715000" y="4419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55" name="Oval 175"/>
          <p:cNvSpPr>
            <a:spLocks noChangeArrowheads="1"/>
          </p:cNvSpPr>
          <p:nvPr/>
        </p:nvSpPr>
        <p:spPr bwMode="auto">
          <a:xfrm>
            <a:off x="5867400" y="4572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56" name="Oval 176"/>
          <p:cNvSpPr>
            <a:spLocks noChangeArrowheads="1"/>
          </p:cNvSpPr>
          <p:nvPr/>
        </p:nvSpPr>
        <p:spPr bwMode="auto">
          <a:xfrm>
            <a:off x="6019800" y="4267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57" name="Oval 177"/>
          <p:cNvSpPr>
            <a:spLocks noChangeArrowheads="1"/>
          </p:cNvSpPr>
          <p:nvPr/>
        </p:nvSpPr>
        <p:spPr bwMode="auto">
          <a:xfrm>
            <a:off x="5181600" y="4343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58" name="Oval 178"/>
          <p:cNvSpPr>
            <a:spLocks noChangeArrowheads="1"/>
          </p:cNvSpPr>
          <p:nvPr/>
        </p:nvSpPr>
        <p:spPr bwMode="auto">
          <a:xfrm>
            <a:off x="5334000" y="4495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59" name="Oval 179"/>
          <p:cNvSpPr>
            <a:spLocks noChangeArrowheads="1"/>
          </p:cNvSpPr>
          <p:nvPr/>
        </p:nvSpPr>
        <p:spPr bwMode="auto">
          <a:xfrm>
            <a:off x="6096000" y="4724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60" name="Oval 180"/>
          <p:cNvSpPr>
            <a:spLocks noChangeArrowheads="1"/>
          </p:cNvSpPr>
          <p:nvPr/>
        </p:nvSpPr>
        <p:spPr bwMode="auto">
          <a:xfrm>
            <a:off x="6248400" y="4876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61" name="Oval 181"/>
          <p:cNvSpPr>
            <a:spLocks noChangeArrowheads="1"/>
          </p:cNvSpPr>
          <p:nvPr/>
        </p:nvSpPr>
        <p:spPr bwMode="auto">
          <a:xfrm>
            <a:off x="6553200" y="4724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62" name="Oval 182"/>
          <p:cNvSpPr>
            <a:spLocks noChangeArrowheads="1"/>
          </p:cNvSpPr>
          <p:nvPr/>
        </p:nvSpPr>
        <p:spPr bwMode="auto">
          <a:xfrm>
            <a:off x="6705600" y="4876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63" name="Oval 183"/>
          <p:cNvSpPr>
            <a:spLocks noChangeArrowheads="1"/>
          </p:cNvSpPr>
          <p:nvPr/>
        </p:nvSpPr>
        <p:spPr bwMode="auto">
          <a:xfrm>
            <a:off x="5562600" y="4648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64" name="Oval 184"/>
          <p:cNvSpPr>
            <a:spLocks noChangeArrowheads="1"/>
          </p:cNvSpPr>
          <p:nvPr/>
        </p:nvSpPr>
        <p:spPr bwMode="auto">
          <a:xfrm>
            <a:off x="5715000" y="4800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65" name="Oval 185"/>
          <p:cNvSpPr>
            <a:spLocks noChangeArrowheads="1"/>
          </p:cNvSpPr>
          <p:nvPr/>
        </p:nvSpPr>
        <p:spPr bwMode="auto">
          <a:xfrm>
            <a:off x="4572000" y="4724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66" name="Oval 186"/>
          <p:cNvSpPr>
            <a:spLocks noChangeArrowheads="1"/>
          </p:cNvSpPr>
          <p:nvPr/>
        </p:nvSpPr>
        <p:spPr bwMode="auto">
          <a:xfrm>
            <a:off x="4724400" y="4876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67" name="Oval 187"/>
          <p:cNvSpPr>
            <a:spLocks noChangeArrowheads="1"/>
          </p:cNvSpPr>
          <p:nvPr/>
        </p:nvSpPr>
        <p:spPr bwMode="auto">
          <a:xfrm>
            <a:off x="5029200" y="4724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68" name="Oval 188"/>
          <p:cNvSpPr>
            <a:spLocks noChangeArrowheads="1"/>
          </p:cNvSpPr>
          <p:nvPr/>
        </p:nvSpPr>
        <p:spPr bwMode="auto">
          <a:xfrm>
            <a:off x="5181600" y="4876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69" name="Oval 189"/>
          <p:cNvSpPr>
            <a:spLocks noChangeArrowheads="1"/>
          </p:cNvSpPr>
          <p:nvPr/>
        </p:nvSpPr>
        <p:spPr bwMode="auto">
          <a:xfrm>
            <a:off x="4800600" y="1371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70" name="Oval 190"/>
          <p:cNvSpPr>
            <a:spLocks noChangeArrowheads="1"/>
          </p:cNvSpPr>
          <p:nvPr/>
        </p:nvSpPr>
        <p:spPr bwMode="auto">
          <a:xfrm>
            <a:off x="4953000" y="1524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71" name="Oval 191"/>
          <p:cNvSpPr>
            <a:spLocks noChangeArrowheads="1"/>
          </p:cNvSpPr>
          <p:nvPr/>
        </p:nvSpPr>
        <p:spPr bwMode="auto">
          <a:xfrm>
            <a:off x="5257800" y="1371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72" name="Oval 192"/>
          <p:cNvSpPr>
            <a:spLocks noChangeArrowheads="1"/>
          </p:cNvSpPr>
          <p:nvPr/>
        </p:nvSpPr>
        <p:spPr bwMode="auto">
          <a:xfrm>
            <a:off x="5410200" y="1524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73" name="Oval 193"/>
          <p:cNvSpPr>
            <a:spLocks noChangeArrowheads="1"/>
          </p:cNvSpPr>
          <p:nvPr/>
        </p:nvSpPr>
        <p:spPr bwMode="auto">
          <a:xfrm>
            <a:off x="4724400" y="1066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74" name="Oval 194"/>
          <p:cNvSpPr>
            <a:spLocks noChangeArrowheads="1"/>
          </p:cNvSpPr>
          <p:nvPr/>
        </p:nvSpPr>
        <p:spPr bwMode="auto">
          <a:xfrm>
            <a:off x="4876800" y="1219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75" name="Oval 195"/>
          <p:cNvSpPr>
            <a:spLocks noChangeArrowheads="1"/>
          </p:cNvSpPr>
          <p:nvPr/>
        </p:nvSpPr>
        <p:spPr bwMode="auto">
          <a:xfrm>
            <a:off x="5562600" y="2514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76" name="Oval 196"/>
          <p:cNvSpPr>
            <a:spLocks noChangeArrowheads="1"/>
          </p:cNvSpPr>
          <p:nvPr/>
        </p:nvSpPr>
        <p:spPr bwMode="auto">
          <a:xfrm>
            <a:off x="5715000" y="2667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77" name="Oval 197"/>
          <p:cNvSpPr>
            <a:spLocks noChangeArrowheads="1"/>
          </p:cNvSpPr>
          <p:nvPr/>
        </p:nvSpPr>
        <p:spPr bwMode="auto">
          <a:xfrm>
            <a:off x="6019800" y="2514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78" name="Oval 198"/>
          <p:cNvSpPr>
            <a:spLocks noChangeArrowheads="1"/>
          </p:cNvSpPr>
          <p:nvPr/>
        </p:nvSpPr>
        <p:spPr bwMode="auto">
          <a:xfrm>
            <a:off x="6172200" y="2667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79" name="Oval 199"/>
          <p:cNvSpPr>
            <a:spLocks noChangeArrowheads="1"/>
          </p:cNvSpPr>
          <p:nvPr/>
        </p:nvSpPr>
        <p:spPr bwMode="auto">
          <a:xfrm>
            <a:off x="5486400" y="2209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80" name="Oval 200"/>
          <p:cNvSpPr>
            <a:spLocks noChangeArrowheads="1"/>
          </p:cNvSpPr>
          <p:nvPr/>
        </p:nvSpPr>
        <p:spPr bwMode="auto">
          <a:xfrm>
            <a:off x="5638800" y="2362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81" name="Oval 201"/>
          <p:cNvSpPr>
            <a:spLocks noChangeArrowheads="1"/>
          </p:cNvSpPr>
          <p:nvPr/>
        </p:nvSpPr>
        <p:spPr bwMode="auto">
          <a:xfrm>
            <a:off x="6248400" y="5334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82" name="Oval 202"/>
          <p:cNvSpPr>
            <a:spLocks noChangeArrowheads="1"/>
          </p:cNvSpPr>
          <p:nvPr/>
        </p:nvSpPr>
        <p:spPr bwMode="auto">
          <a:xfrm>
            <a:off x="6400800" y="5486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83" name="Oval 203"/>
          <p:cNvSpPr>
            <a:spLocks noChangeArrowheads="1"/>
          </p:cNvSpPr>
          <p:nvPr/>
        </p:nvSpPr>
        <p:spPr bwMode="auto">
          <a:xfrm>
            <a:off x="6705600" y="5334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84" name="Oval 204"/>
          <p:cNvSpPr>
            <a:spLocks noChangeArrowheads="1"/>
          </p:cNvSpPr>
          <p:nvPr/>
        </p:nvSpPr>
        <p:spPr bwMode="auto">
          <a:xfrm>
            <a:off x="6858000" y="5486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85" name="Oval 205"/>
          <p:cNvSpPr>
            <a:spLocks noChangeArrowheads="1"/>
          </p:cNvSpPr>
          <p:nvPr/>
        </p:nvSpPr>
        <p:spPr bwMode="auto">
          <a:xfrm>
            <a:off x="6172200" y="5029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86" name="Oval 206"/>
          <p:cNvSpPr>
            <a:spLocks noChangeArrowheads="1"/>
          </p:cNvSpPr>
          <p:nvPr/>
        </p:nvSpPr>
        <p:spPr bwMode="auto">
          <a:xfrm>
            <a:off x="6324600" y="5181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87" name="Oval 207"/>
          <p:cNvSpPr>
            <a:spLocks noChangeArrowheads="1"/>
          </p:cNvSpPr>
          <p:nvPr/>
        </p:nvSpPr>
        <p:spPr bwMode="auto">
          <a:xfrm>
            <a:off x="6781800" y="4419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88" name="Oval 208"/>
          <p:cNvSpPr>
            <a:spLocks noChangeArrowheads="1"/>
          </p:cNvSpPr>
          <p:nvPr/>
        </p:nvSpPr>
        <p:spPr bwMode="auto">
          <a:xfrm>
            <a:off x="6934200" y="4572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89" name="Oval 209"/>
          <p:cNvSpPr>
            <a:spLocks noChangeArrowheads="1"/>
          </p:cNvSpPr>
          <p:nvPr/>
        </p:nvSpPr>
        <p:spPr bwMode="auto">
          <a:xfrm>
            <a:off x="7239000" y="4419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90" name="Oval 210"/>
          <p:cNvSpPr>
            <a:spLocks noChangeArrowheads="1"/>
          </p:cNvSpPr>
          <p:nvPr/>
        </p:nvSpPr>
        <p:spPr bwMode="auto">
          <a:xfrm>
            <a:off x="7391400" y="4572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91" name="Oval 211"/>
          <p:cNvSpPr>
            <a:spLocks noChangeArrowheads="1"/>
          </p:cNvSpPr>
          <p:nvPr/>
        </p:nvSpPr>
        <p:spPr bwMode="auto">
          <a:xfrm>
            <a:off x="6705600" y="4114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92" name="Oval 212"/>
          <p:cNvSpPr>
            <a:spLocks noChangeArrowheads="1"/>
          </p:cNvSpPr>
          <p:nvPr/>
        </p:nvSpPr>
        <p:spPr bwMode="auto">
          <a:xfrm>
            <a:off x="6858000" y="4267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93" name="Oval 213"/>
          <p:cNvSpPr>
            <a:spLocks noChangeArrowheads="1"/>
          </p:cNvSpPr>
          <p:nvPr/>
        </p:nvSpPr>
        <p:spPr bwMode="auto">
          <a:xfrm>
            <a:off x="5029200" y="5410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94" name="Oval 214"/>
          <p:cNvSpPr>
            <a:spLocks noChangeArrowheads="1"/>
          </p:cNvSpPr>
          <p:nvPr/>
        </p:nvSpPr>
        <p:spPr bwMode="auto">
          <a:xfrm>
            <a:off x="5181600" y="5562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95" name="Oval 215"/>
          <p:cNvSpPr>
            <a:spLocks noChangeArrowheads="1"/>
          </p:cNvSpPr>
          <p:nvPr/>
        </p:nvSpPr>
        <p:spPr bwMode="auto">
          <a:xfrm>
            <a:off x="5486400" y="5410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96" name="Oval 216"/>
          <p:cNvSpPr>
            <a:spLocks noChangeArrowheads="1"/>
          </p:cNvSpPr>
          <p:nvPr/>
        </p:nvSpPr>
        <p:spPr bwMode="auto">
          <a:xfrm>
            <a:off x="5638800" y="5562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97" name="Oval 217"/>
          <p:cNvSpPr>
            <a:spLocks noChangeArrowheads="1"/>
          </p:cNvSpPr>
          <p:nvPr/>
        </p:nvSpPr>
        <p:spPr bwMode="auto">
          <a:xfrm>
            <a:off x="4953000" y="5105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98" name="Oval 218"/>
          <p:cNvSpPr>
            <a:spLocks noChangeArrowheads="1"/>
          </p:cNvSpPr>
          <p:nvPr/>
        </p:nvSpPr>
        <p:spPr bwMode="auto">
          <a:xfrm>
            <a:off x="5105400" y="5257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499" name="Oval 219"/>
          <p:cNvSpPr>
            <a:spLocks noChangeArrowheads="1"/>
          </p:cNvSpPr>
          <p:nvPr/>
        </p:nvSpPr>
        <p:spPr bwMode="auto">
          <a:xfrm>
            <a:off x="5791200" y="5562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00" name="Oval 220"/>
          <p:cNvSpPr>
            <a:spLocks noChangeArrowheads="1"/>
          </p:cNvSpPr>
          <p:nvPr/>
        </p:nvSpPr>
        <p:spPr bwMode="auto">
          <a:xfrm>
            <a:off x="5943600" y="5715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01" name="Oval 221"/>
          <p:cNvSpPr>
            <a:spLocks noChangeArrowheads="1"/>
          </p:cNvSpPr>
          <p:nvPr/>
        </p:nvSpPr>
        <p:spPr bwMode="auto">
          <a:xfrm>
            <a:off x="6248400" y="5562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02" name="Oval 222"/>
          <p:cNvSpPr>
            <a:spLocks noChangeArrowheads="1"/>
          </p:cNvSpPr>
          <p:nvPr/>
        </p:nvSpPr>
        <p:spPr bwMode="auto">
          <a:xfrm>
            <a:off x="6400800" y="5715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03" name="Oval 223"/>
          <p:cNvSpPr>
            <a:spLocks noChangeArrowheads="1"/>
          </p:cNvSpPr>
          <p:nvPr/>
        </p:nvSpPr>
        <p:spPr bwMode="auto">
          <a:xfrm>
            <a:off x="5715000" y="5257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04" name="Oval 224"/>
          <p:cNvSpPr>
            <a:spLocks noChangeArrowheads="1"/>
          </p:cNvSpPr>
          <p:nvPr/>
        </p:nvSpPr>
        <p:spPr bwMode="auto">
          <a:xfrm>
            <a:off x="5867400" y="5410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05" name="Oval 225"/>
          <p:cNvSpPr>
            <a:spLocks noChangeArrowheads="1"/>
          </p:cNvSpPr>
          <p:nvPr/>
        </p:nvSpPr>
        <p:spPr bwMode="auto">
          <a:xfrm>
            <a:off x="6096000" y="1752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06" name="Oval 226"/>
          <p:cNvSpPr>
            <a:spLocks noChangeArrowheads="1"/>
          </p:cNvSpPr>
          <p:nvPr/>
        </p:nvSpPr>
        <p:spPr bwMode="auto">
          <a:xfrm>
            <a:off x="6248400" y="1905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07" name="Oval 227"/>
          <p:cNvSpPr>
            <a:spLocks noChangeArrowheads="1"/>
          </p:cNvSpPr>
          <p:nvPr/>
        </p:nvSpPr>
        <p:spPr bwMode="auto">
          <a:xfrm>
            <a:off x="6553200" y="1752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08" name="Oval 228"/>
          <p:cNvSpPr>
            <a:spLocks noChangeArrowheads="1"/>
          </p:cNvSpPr>
          <p:nvPr/>
        </p:nvSpPr>
        <p:spPr bwMode="auto">
          <a:xfrm>
            <a:off x="6705600" y="1905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09" name="Oval 229"/>
          <p:cNvSpPr>
            <a:spLocks noChangeArrowheads="1"/>
          </p:cNvSpPr>
          <p:nvPr/>
        </p:nvSpPr>
        <p:spPr bwMode="auto">
          <a:xfrm>
            <a:off x="6019800" y="1447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10" name="Oval 230"/>
          <p:cNvSpPr>
            <a:spLocks noChangeArrowheads="1"/>
          </p:cNvSpPr>
          <p:nvPr/>
        </p:nvSpPr>
        <p:spPr bwMode="auto">
          <a:xfrm>
            <a:off x="6172200" y="1600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11" name="Oval 231"/>
          <p:cNvSpPr>
            <a:spLocks noChangeArrowheads="1"/>
          </p:cNvSpPr>
          <p:nvPr/>
        </p:nvSpPr>
        <p:spPr bwMode="auto">
          <a:xfrm>
            <a:off x="6629400" y="2743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12" name="Oval 232"/>
          <p:cNvSpPr>
            <a:spLocks noChangeArrowheads="1"/>
          </p:cNvSpPr>
          <p:nvPr/>
        </p:nvSpPr>
        <p:spPr bwMode="auto">
          <a:xfrm>
            <a:off x="6781800" y="2895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13" name="Oval 233"/>
          <p:cNvSpPr>
            <a:spLocks noChangeArrowheads="1"/>
          </p:cNvSpPr>
          <p:nvPr/>
        </p:nvSpPr>
        <p:spPr bwMode="auto">
          <a:xfrm>
            <a:off x="7086600" y="2743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14" name="Oval 234"/>
          <p:cNvSpPr>
            <a:spLocks noChangeArrowheads="1"/>
          </p:cNvSpPr>
          <p:nvPr/>
        </p:nvSpPr>
        <p:spPr bwMode="auto">
          <a:xfrm>
            <a:off x="7239000" y="2895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15" name="Oval 235"/>
          <p:cNvSpPr>
            <a:spLocks noChangeArrowheads="1"/>
          </p:cNvSpPr>
          <p:nvPr/>
        </p:nvSpPr>
        <p:spPr bwMode="auto">
          <a:xfrm>
            <a:off x="6553200" y="2438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16" name="Oval 236"/>
          <p:cNvSpPr>
            <a:spLocks noChangeArrowheads="1"/>
          </p:cNvSpPr>
          <p:nvPr/>
        </p:nvSpPr>
        <p:spPr bwMode="auto">
          <a:xfrm>
            <a:off x="6705600" y="2590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17" name="Oval 237"/>
          <p:cNvSpPr>
            <a:spLocks noChangeArrowheads="1"/>
          </p:cNvSpPr>
          <p:nvPr/>
        </p:nvSpPr>
        <p:spPr bwMode="auto">
          <a:xfrm>
            <a:off x="5715000" y="2057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18" name="Oval 238"/>
          <p:cNvSpPr>
            <a:spLocks noChangeArrowheads="1"/>
          </p:cNvSpPr>
          <p:nvPr/>
        </p:nvSpPr>
        <p:spPr bwMode="auto">
          <a:xfrm>
            <a:off x="5867400" y="2209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19" name="Oval 239"/>
          <p:cNvSpPr>
            <a:spLocks noChangeArrowheads="1"/>
          </p:cNvSpPr>
          <p:nvPr/>
        </p:nvSpPr>
        <p:spPr bwMode="auto">
          <a:xfrm>
            <a:off x="6172200" y="2057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20" name="Oval 240"/>
          <p:cNvSpPr>
            <a:spLocks noChangeArrowheads="1"/>
          </p:cNvSpPr>
          <p:nvPr/>
        </p:nvSpPr>
        <p:spPr bwMode="auto">
          <a:xfrm>
            <a:off x="6324600" y="2209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21" name="Oval 241"/>
          <p:cNvSpPr>
            <a:spLocks noChangeArrowheads="1"/>
          </p:cNvSpPr>
          <p:nvPr/>
        </p:nvSpPr>
        <p:spPr bwMode="auto">
          <a:xfrm>
            <a:off x="5638800" y="1752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22" name="Oval 242"/>
          <p:cNvSpPr>
            <a:spLocks noChangeArrowheads="1"/>
          </p:cNvSpPr>
          <p:nvPr/>
        </p:nvSpPr>
        <p:spPr bwMode="auto">
          <a:xfrm>
            <a:off x="5791200" y="1905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23" name="Oval 243"/>
          <p:cNvSpPr>
            <a:spLocks noChangeArrowheads="1"/>
          </p:cNvSpPr>
          <p:nvPr/>
        </p:nvSpPr>
        <p:spPr bwMode="auto">
          <a:xfrm>
            <a:off x="4267200" y="1066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24" name="Oval 244"/>
          <p:cNvSpPr>
            <a:spLocks noChangeArrowheads="1"/>
          </p:cNvSpPr>
          <p:nvPr/>
        </p:nvSpPr>
        <p:spPr bwMode="auto">
          <a:xfrm>
            <a:off x="3886200" y="1143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25" name="Oval 245"/>
          <p:cNvSpPr>
            <a:spLocks noChangeArrowheads="1"/>
          </p:cNvSpPr>
          <p:nvPr/>
        </p:nvSpPr>
        <p:spPr bwMode="auto">
          <a:xfrm>
            <a:off x="1828800" y="5105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26" name="Oval 246"/>
          <p:cNvSpPr>
            <a:spLocks noChangeArrowheads="1"/>
          </p:cNvSpPr>
          <p:nvPr/>
        </p:nvSpPr>
        <p:spPr bwMode="auto">
          <a:xfrm>
            <a:off x="1447800" y="5181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27" name="Oval 247"/>
          <p:cNvSpPr>
            <a:spLocks noChangeArrowheads="1"/>
          </p:cNvSpPr>
          <p:nvPr/>
        </p:nvSpPr>
        <p:spPr bwMode="auto">
          <a:xfrm>
            <a:off x="2667000" y="5257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28" name="Oval 248"/>
          <p:cNvSpPr>
            <a:spLocks noChangeArrowheads="1"/>
          </p:cNvSpPr>
          <p:nvPr/>
        </p:nvSpPr>
        <p:spPr bwMode="auto">
          <a:xfrm>
            <a:off x="2286000" y="5334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29" name="Oval 249"/>
          <p:cNvSpPr>
            <a:spLocks noChangeArrowheads="1"/>
          </p:cNvSpPr>
          <p:nvPr/>
        </p:nvSpPr>
        <p:spPr bwMode="auto">
          <a:xfrm>
            <a:off x="914400" y="2667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30" name="Oval 250"/>
          <p:cNvSpPr>
            <a:spLocks noChangeArrowheads="1"/>
          </p:cNvSpPr>
          <p:nvPr/>
        </p:nvSpPr>
        <p:spPr bwMode="auto">
          <a:xfrm>
            <a:off x="1066800" y="2819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31" name="Oval 251"/>
          <p:cNvSpPr>
            <a:spLocks noChangeArrowheads="1"/>
          </p:cNvSpPr>
          <p:nvPr/>
        </p:nvSpPr>
        <p:spPr bwMode="auto">
          <a:xfrm>
            <a:off x="990600" y="2438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32" name="Oval 252"/>
          <p:cNvSpPr>
            <a:spLocks noChangeArrowheads="1"/>
          </p:cNvSpPr>
          <p:nvPr/>
        </p:nvSpPr>
        <p:spPr bwMode="auto">
          <a:xfrm>
            <a:off x="838200" y="3505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33" name="Oval 253"/>
          <p:cNvSpPr>
            <a:spLocks noChangeArrowheads="1"/>
          </p:cNvSpPr>
          <p:nvPr/>
        </p:nvSpPr>
        <p:spPr bwMode="auto">
          <a:xfrm>
            <a:off x="990600" y="3657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34" name="Oval 254"/>
          <p:cNvSpPr>
            <a:spLocks noChangeArrowheads="1"/>
          </p:cNvSpPr>
          <p:nvPr/>
        </p:nvSpPr>
        <p:spPr bwMode="auto">
          <a:xfrm>
            <a:off x="914400" y="3276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35" name="Oval 255"/>
          <p:cNvSpPr>
            <a:spLocks noChangeArrowheads="1"/>
          </p:cNvSpPr>
          <p:nvPr/>
        </p:nvSpPr>
        <p:spPr bwMode="auto">
          <a:xfrm>
            <a:off x="7086600" y="5105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36" name="Oval 256"/>
          <p:cNvSpPr>
            <a:spLocks noChangeArrowheads="1"/>
          </p:cNvSpPr>
          <p:nvPr/>
        </p:nvSpPr>
        <p:spPr bwMode="auto">
          <a:xfrm>
            <a:off x="7239000" y="5257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37" name="Oval 257"/>
          <p:cNvSpPr>
            <a:spLocks noChangeArrowheads="1"/>
          </p:cNvSpPr>
          <p:nvPr/>
        </p:nvSpPr>
        <p:spPr bwMode="auto">
          <a:xfrm>
            <a:off x="7162800" y="4876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38" name="Oval 258"/>
          <p:cNvSpPr>
            <a:spLocks noChangeArrowheads="1"/>
          </p:cNvSpPr>
          <p:nvPr/>
        </p:nvSpPr>
        <p:spPr bwMode="auto">
          <a:xfrm>
            <a:off x="6096000" y="3962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39" name="Oval 259"/>
          <p:cNvSpPr>
            <a:spLocks noChangeArrowheads="1"/>
          </p:cNvSpPr>
          <p:nvPr/>
        </p:nvSpPr>
        <p:spPr bwMode="auto">
          <a:xfrm>
            <a:off x="6248400" y="4114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40" name="Oval 260"/>
          <p:cNvSpPr>
            <a:spLocks noChangeArrowheads="1"/>
          </p:cNvSpPr>
          <p:nvPr/>
        </p:nvSpPr>
        <p:spPr bwMode="auto">
          <a:xfrm>
            <a:off x="6172200" y="3733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41" name="Oval 261"/>
          <p:cNvSpPr>
            <a:spLocks noChangeArrowheads="1"/>
          </p:cNvSpPr>
          <p:nvPr/>
        </p:nvSpPr>
        <p:spPr bwMode="auto">
          <a:xfrm>
            <a:off x="7467600" y="40386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42" name="Oval 262"/>
          <p:cNvSpPr>
            <a:spLocks noChangeArrowheads="1"/>
          </p:cNvSpPr>
          <p:nvPr/>
        </p:nvSpPr>
        <p:spPr bwMode="auto">
          <a:xfrm>
            <a:off x="7620000" y="4191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43" name="Oval 263"/>
          <p:cNvSpPr>
            <a:spLocks noChangeArrowheads="1"/>
          </p:cNvSpPr>
          <p:nvPr/>
        </p:nvSpPr>
        <p:spPr bwMode="auto">
          <a:xfrm>
            <a:off x="7543800" y="38100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44" name="Oval 264"/>
          <p:cNvSpPr>
            <a:spLocks noChangeArrowheads="1"/>
          </p:cNvSpPr>
          <p:nvPr/>
        </p:nvSpPr>
        <p:spPr bwMode="auto">
          <a:xfrm>
            <a:off x="5105400" y="2590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45" name="Oval 265"/>
          <p:cNvSpPr>
            <a:spLocks noChangeArrowheads="1"/>
          </p:cNvSpPr>
          <p:nvPr/>
        </p:nvSpPr>
        <p:spPr bwMode="auto">
          <a:xfrm>
            <a:off x="5257800" y="2743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46" name="Oval 266"/>
          <p:cNvSpPr>
            <a:spLocks noChangeArrowheads="1"/>
          </p:cNvSpPr>
          <p:nvPr/>
        </p:nvSpPr>
        <p:spPr bwMode="auto">
          <a:xfrm>
            <a:off x="5181600" y="23622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47" name="Oval 267"/>
          <p:cNvSpPr>
            <a:spLocks noChangeArrowheads="1"/>
          </p:cNvSpPr>
          <p:nvPr/>
        </p:nvSpPr>
        <p:spPr bwMode="auto">
          <a:xfrm>
            <a:off x="7086600" y="20574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48" name="Oval 268"/>
          <p:cNvSpPr>
            <a:spLocks noChangeArrowheads="1"/>
          </p:cNvSpPr>
          <p:nvPr/>
        </p:nvSpPr>
        <p:spPr bwMode="auto">
          <a:xfrm>
            <a:off x="7239000" y="2209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
        <p:nvSpPr>
          <p:cNvPr id="97549" name="Oval 269"/>
          <p:cNvSpPr>
            <a:spLocks noChangeArrowheads="1"/>
          </p:cNvSpPr>
          <p:nvPr/>
        </p:nvSpPr>
        <p:spPr bwMode="auto">
          <a:xfrm>
            <a:off x="7162800" y="1828800"/>
            <a:ext cx="76200" cy="76200"/>
          </a:xfrm>
          <a:prstGeom prst="ellipse">
            <a:avLst/>
          </a:prstGeom>
          <a:solidFill>
            <a:schemeClr val="accent2"/>
          </a:solidFill>
          <a:ln w="9525">
            <a:solidFill>
              <a:schemeClr val="accent2"/>
            </a:solidFill>
            <a:round/>
            <a:headEnd/>
            <a:tailEnd/>
          </a:ln>
        </p:spPr>
        <p:txBody>
          <a:bodyPr wrap="none" anchor="ctr"/>
          <a:lstStyle/>
          <a:p>
            <a:endParaRPr lang="en-US">
              <a:solidFill>
                <a:srgbClr val="000000"/>
              </a:solidFill>
            </a:endParaRPr>
          </a:p>
        </p:txBody>
      </p:sp>
    </p:spTree>
    <p:extLst>
      <p:ext uri="{BB962C8B-B14F-4D97-AF65-F5344CB8AC3E}">
        <p14:creationId xmlns:p14="http://schemas.microsoft.com/office/powerpoint/2010/main" val="413338867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Oval 2"/>
          <p:cNvSpPr>
            <a:spLocks noChangeArrowheads="1"/>
          </p:cNvSpPr>
          <p:nvPr/>
        </p:nvSpPr>
        <p:spPr bwMode="auto">
          <a:xfrm>
            <a:off x="762000" y="2209800"/>
            <a:ext cx="2590800" cy="2667000"/>
          </a:xfrm>
          <a:prstGeom prst="ellipse">
            <a:avLst/>
          </a:prstGeom>
          <a:solidFill>
            <a:schemeClr val="hlink"/>
          </a:solidFill>
          <a:ln w="28575">
            <a:solidFill>
              <a:schemeClr val="tx1"/>
            </a:solidFill>
            <a:round/>
            <a:headEnd/>
            <a:tailEnd/>
          </a:ln>
        </p:spPr>
        <p:txBody>
          <a:bodyPr wrap="none" anchor="ctr"/>
          <a:lstStyle/>
          <a:p>
            <a:pPr algn="ctr" eaLnBrk="0" hangingPunct="0"/>
            <a:endParaRPr lang="en-US">
              <a:solidFill>
                <a:srgbClr val="000000"/>
              </a:solidFill>
            </a:endParaRPr>
          </a:p>
        </p:txBody>
      </p:sp>
      <p:sp>
        <p:nvSpPr>
          <p:cNvPr id="98307" name="Oval 3"/>
          <p:cNvSpPr>
            <a:spLocks noChangeArrowheads="1"/>
          </p:cNvSpPr>
          <p:nvPr/>
        </p:nvSpPr>
        <p:spPr bwMode="auto">
          <a:xfrm>
            <a:off x="5486400" y="2209800"/>
            <a:ext cx="2590800" cy="2667000"/>
          </a:xfrm>
          <a:prstGeom prst="ellipse">
            <a:avLst/>
          </a:prstGeom>
          <a:solidFill>
            <a:srgbClr val="DDDDDD"/>
          </a:solidFill>
          <a:ln w="28575">
            <a:solidFill>
              <a:schemeClr val="tx1"/>
            </a:solidFill>
            <a:round/>
            <a:headEnd/>
            <a:tailEnd/>
          </a:ln>
        </p:spPr>
        <p:txBody>
          <a:bodyPr wrap="none" anchor="ctr"/>
          <a:lstStyle/>
          <a:p>
            <a:pPr algn="ctr" eaLnBrk="0" hangingPunct="0"/>
            <a:endParaRPr lang="en-US">
              <a:solidFill>
                <a:srgbClr val="000000"/>
              </a:solidFill>
            </a:endParaRPr>
          </a:p>
        </p:txBody>
      </p:sp>
      <p:sp>
        <p:nvSpPr>
          <p:cNvPr id="98308" name="Oval 4"/>
          <p:cNvSpPr>
            <a:spLocks noChangeArrowheads="1"/>
          </p:cNvSpPr>
          <p:nvPr/>
        </p:nvSpPr>
        <p:spPr bwMode="auto">
          <a:xfrm>
            <a:off x="3124200" y="2209800"/>
            <a:ext cx="2590800" cy="2667000"/>
          </a:xfrm>
          <a:prstGeom prst="ellipse">
            <a:avLst/>
          </a:prstGeom>
          <a:solidFill>
            <a:srgbClr val="DDDDDD"/>
          </a:solidFill>
          <a:ln w="28575">
            <a:solidFill>
              <a:schemeClr val="tx1"/>
            </a:solidFill>
            <a:round/>
            <a:headEnd/>
            <a:tailEnd/>
          </a:ln>
        </p:spPr>
        <p:txBody>
          <a:bodyPr wrap="none" anchor="ctr"/>
          <a:lstStyle/>
          <a:p>
            <a:pPr algn="ctr" eaLnBrk="0" hangingPunct="0"/>
            <a:endParaRPr lang="en-US">
              <a:solidFill>
                <a:srgbClr val="000000"/>
              </a:solidFill>
            </a:endParaRPr>
          </a:p>
        </p:txBody>
      </p:sp>
      <p:sp>
        <p:nvSpPr>
          <p:cNvPr id="98309" name="Oval 5"/>
          <p:cNvSpPr>
            <a:spLocks noChangeArrowheads="1"/>
          </p:cNvSpPr>
          <p:nvPr/>
        </p:nvSpPr>
        <p:spPr bwMode="auto">
          <a:xfrm>
            <a:off x="533400" y="838200"/>
            <a:ext cx="7772400" cy="5562600"/>
          </a:xfrm>
          <a:prstGeom prst="ellipse">
            <a:avLst/>
          </a:prstGeom>
          <a:noFill/>
          <a:ln w="28575">
            <a:solidFill>
              <a:schemeClr val="tx1"/>
            </a:solidFill>
            <a:round/>
            <a:headEnd/>
            <a:tailEnd/>
          </a:ln>
        </p:spPr>
        <p:txBody>
          <a:bodyPr wrap="none" anchor="ctr"/>
          <a:lstStyle/>
          <a:p>
            <a:endParaRPr lang="en-US">
              <a:solidFill>
                <a:srgbClr val="000000"/>
              </a:solidFill>
            </a:endParaRPr>
          </a:p>
        </p:txBody>
      </p:sp>
      <p:sp>
        <p:nvSpPr>
          <p:cNvPr id="98310" name="Oval 6"/>
          <p:cNvSpPr>
            <a:spLocks noChangeArrowheads="1"/>
          </p:cNvSpPr>
          <p:nvPr/>
        </p:nvSpPr>
        <p:spPr bwMode="auto">
          <a:xfrm>
            <a:off x="2438400" y="4114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11" name="Oval 7"/>
          <p:cNvSpPr>
            <a:spLocks noChangeArrowheads="1"/>
          </p:cNvSpPr>
          <p:nvPr/>
        </p:nvSpPr>
        <p:spPr bwMode="auto">
          <a:xfrm>
            <a:off x="2667000" y="4114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12" name="Oval 8"/>
          <p:cNvSpPr>
            <a:spLocks noChangeArrowheads="1"/>
          </p:cNvSpPr>
          <p:nvPr/>
        </p:nvSpPr>
        <p:spPr bwMode="auto">
          <a:xfrm>
            <a:off x="2819400" y="4267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13" name="Oval 9"/>
          <p:cNvSpPr>
            <a:spLocks noChangeArrowheads="1"/>
          </p:cNvSpPr>
          <p:nvPr/>
        </p:nvSpPr>
        <p:spPr bwMode="auto">
          <a:xfrm>
            <a:off x="2971800" y="4419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14" name="Oval 10"/>
          <p:cNvSpPr>
            <a:spLocks noChangeArrowheads="1"/>
          </p:cNvSpPr>
          <p:nvPr/>
        </p:nvSpPr>
        <p:spPr bwMode="auto">
          <a:xfrm>
            <a:off x="3124200" y="4648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15" name="Oval 11"/>
          <p:cNvSpPr>
            <a:spLocks noChangeArrowheads="1"/>
          </p:cNvSpPr>
          <p:nvPr/>
        </p:nvSpPr>
        <p:spPr bwMode="auto">
          <a:xfrm>
            <a:off x="3276600" y="4724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16" name="Oval 12"/>
          <p:cNvSpPr>
            <a:spLocks noChangeArrowheads="1"/>
          </p:cNvSpPr>
          <p:nvPr/>
        </p:nvSpPr>
        <p:spPr bwMode="auto">
          <a:xfrm>
            <a:off x="3429000" y="4953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17" name="Oval 13"/>
          <p:cNvSpPr>
            <a:spLocks noChangeArrowheads="1"/>
          </p:cNvSpPr>
          <p:nvPr/>
        </p:nvSpPr>
        <p:spPr bwMode="auto">
          <a:xfrm>
            <a:off x="35814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18" name="Oval 14"/>
          <p:cNvSpPr>
            <a:spLocks noChangeArrowheads="1"/>
          </p:cNvSpPr>
          <p:nvPr/>
        </p:nvSpPr>
        <p:spPr bwMode="auto">
          <a:xfrm>
            <a:off x="3657600" y="5181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19" name="Oval 15"/>
          <p:cNvSpPr>
            <a:spLocks noChangeArrowheads="1"/>
          </p:cNvSpPr>
          <p:nvPr/>
        </p:nvSpPr>
        <p:spPr bwMode="auto">
          <a:xfrm>
            <a:off x="3886200" y="5334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20" name="Oval 16"/>
          <p:cNvSpPr>
            <a:spLocks noChangeArrowheads="1"/>
          </p:cNvSpPr>
          <p:nvPr/>
        </p:nvSpPr>
        <p:spPr bwMode="auto">
          <a:xfrm>
            <a:off x="4038600" y="5486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21" name="Oval 17"/>
          <p:cNvSpPr>
            <a:spLocks noChangeArrowheads="1"/>
          </p:cNvSpPr>
          <p:nvPr/>
        </p:nvSpPr>
        <p:spPr bwMode="auto">
          <a:xfrm>
            <a:off x="3124200" y="4114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22" name="Oval 18"/>
          <p:cNvSpPr>
            <a:spLocks noChangeArrowheads="1"/>
          </p:cNvSpPr>
          <p:nvPr/>
        </p:nvSpPr>
        <p:spPr bwMode="auto">
          <a:xfrm>
            <a:off x="3276600" y="4419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23" name="Oval 19"/>
          <p:cNvSpPr>
            <a:spLocks noChangeArrowheads="1"/>
          </p:cNvSpPr>
          <p:nvPr/>
        </p:nvSpPr>
        <p:spPr bwMode="auto">
          <a:xfrm>
            <a:off x="3429000" y="4419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24" name="Oval 20"/>
          <p:cNvSpPr>
            <a:spLocks noChangeArrowheads="1"/>
          </p:cNvSpPr>
          <p:nvPr/>
        </p:nvSpPr>
        <p:spPr bwMode="auto">
          <a:xfrm>
            <a:off x="3581400" y="4572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25" name="Oval 21"/>
          <p:cNvSpPr>
            <a:spLocks noChangeArrowheads="1"/>
          </p:cNvSpPr>
          <p:nvPr/>
        </p:nvSpPr>
        <p:spPr bwMode="auto">
          <a:xfrm>
            <a:off x="3810000" y="4572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26" name="Oval 22"/>
          <p:cNvSpPr>
            <a:spLocks noChangeArrowheads="1"/>
          </p:cNvSpPr>
          <p:nvPr/>
        </p:nvSpPr>
        <p:spPr bwMode="auto">
          <a:xfrm>
            <a:off x="38862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27" name="Oval 23"/>
          <p:cNvSpPr>
            <a:spLocks noChangeArrowheads="1"/>
          </p:cNvSpPr>
          <p:nvPr/>
        </p:nvSpPr>
        <p:spPr bwMode="auto">
          <a:xfrm>
            <a:off x="4038600" y="5029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28" name="Oval 24"/>
          <p:cNvSpPr>
            <a:spLocks noChangeArrowheads="1"/>
          </p:cNvSpPr>
          <p:nvPr/>
        </p:nvSpPr>
        <p:spPr bwMode="auto">
          <a:xfrm>
            <a:off x="4191000" y="5181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29" name="Oval 25"/>
          <p:cNvSpPr>
            <a:spLocks noChangeArrowheads="1"/>
          </p:cNvSpPr>
          <p:nvPr/>
        </p:nvSpPr>
        <p:spPr bwMode="auto">
          <a:xfrm>
            <a:off x="2044700" y="4191000"/>
            <a:ext cx="76200" cy="76200"/>
          </a:xfrm>
          <a:prstGeom prst="ellipse">
            <a:avLst/>
          </a:prstGeom>
          <a:solidFill>
            <a:schemeClr val="accent2"/>
          </a:solidFill>
          <a:ln w="9525">
            <a:noFill/>
            <a:round/>
            <a:headEnd/>
            <a:tailEnd/>
          </a:ln>
        </p:spPr>
        <p:txBody>
          <a:bodyPr wrap="none" anchor="ctr"/>
          <a:lstStyle/>
          <a:p>
            <a:endParaRPr lang="en-US">
              <a:solidFill>
                <a:srgbClr val="000000"/>
              </a:solidFill>
            </a:endParaRPr>
          </a:p>
        </p:txBody>
      </p:sp>
      <p:sp>
        <p:nvSpPr>
          <p:cNvPr id="98330" name="Oval 26"/>
          <p:cNvSpPr>
            <a:spLocks noChangeArrowheads="1"/>
          </p:cNvSpPr>
          <p:nvPr/>
        </p:nvSpPr>
        <p:spPr bwMode="auto">
          <a:xfrm>
            <a:off x="2209800" y="4343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31" name="Oval 27"/>
          <p:cNvSpPr>
            <a:spLocks noChangeArrowheads="1"/>
          </p:cNvSpPr>
          <p:nvPr/>
        </p:nvSpPr>
        <p:spPr bwMode="auto">
          <a:xfrm>
            <a:off x="2438400" y="4343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32" name="Oval 28"/>
          <p:cNvSpPr>
            <a:spLocks noChangeArrowheads="1"/>
          </p:cNvSpPr>
          <p:nvPr/>
        </p:nvSpPr>
        <p:spPr bwMode="auto">
          <a:xfrm>
            <a:off x="2438400" y="4495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33" name="Oval 29"/>
          <p:cNvSpPr>
            <a:spLocks noChangeArrowheads="1"/>
          </p:cNvSpPr>
          <p:nvPr/>
        </p:nvSpPr>
        <p:spPr bwMode="auto">
          <a:xfrm>
            <a:off x="2743200" y="4648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34" name="Oval 30"/>
          <p:cNvSpPr>
            <a:spLocks noChangeArrowheads="1"/>
          </p:cNvSpPr>
          <p:nvPr/>
        </p:nvSpPr>
        <p:spPr bwMode="auto">
          <a:xfrm>
            <a:off x="2819400" y="4800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35" name="Oval 31"/>
          <p:cNvSpPr>
            <a:spLocks noChangeArrowheads="1"/>
          </p:cNvSpPr>
          <p:nvPr/>
        </p:nvSpPr>
        <p:spPr bwMode="auto">
          <a:xfrm>
            <a:off x="2895600" y="5029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36" name="Oval 32"/>
          <p:cNvSpPr>
            <a:spLocks noChangeArrowheads="1"/>
          </p:cNvSpPr>
          <p:nvPr/>
        </p:nvSpPr>
        <p:spPr bwMode="auto">
          <a:xfrm>
            <a:off x="3124200" y="5105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37" name="Oval 33"/>
          <p:cNvSpPr>
            <a:spLocks noChangeArrowheads="1"/>
          </p:cNvSpPr>
          <p:nvPr/>
        </p:nvSpPr>
        <p:spPr bwMode="auto">
          <a:xfrm>
            <a:off x="3352800" y="5257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38" name="Oval 34"/>
          <p:cNvSpPr>
            <a:spLocks noChangeArrowheads="1"/>
          </p:cNvSpPr>
          <p:nvPr/>
        </p:nvSpPr>
        <p:spPr bwMode="auto">
          <a:xfrm>
            <a:off x="3505200" y="5410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39" name="Oval 35"/>
          <p:cNvSpPr>
            <a:spLocks noChangeArrowheads="1"/>
          </p:cNvSpPr>
          <p:nvPr/>
        </p:nvSpPr>
        <p:spPr bwMode="auto">
          <a:xfrm>
            <a:off x="3276600" y="3124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40" name="Oval 36"/>
          <p:cNvSpPr>
            <a:spLocks noChangeArrowheads="1"/>
          </p:cNvSpPr>
          <p:nvPr/>
        </p:nvSpPr>
        <p:spPr bwMode="auto">
          <a:xfrm>
            <a:off x="4648200" y="3886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41" name="Oval 37"/>
          <p:cNvSpPr>
            <a:spLocks noChangeArrowheads="1"/>
          </p:cNvSpPr>
          <p:nvPr/>
        </p:nvSpPr>
        <p:spPr bwMode="auto">
          <a:xfrm>
            <a:off x="4800600" y="4038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42" name="Oval 38"/>
          <p:cNvSpPr>
            <a:spLocks noChangeArrowheads="1"/>
          </p:cNvSpPr>
          <p:nvPr/>
        </p:nvSpPr>
        <p:spPr bwMode="auto">
          <a:xfrm>
            <a:off x="4953000" y="4191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43" name="Oval 39"/>
          <p:cNvSpPr>
            <a:spLocks noChangeArrowheads="1"/>
          </p:cNvSpPr>
          <p:nvPr/>
        </p:nvSpPr>
        <p:spPr bwMode="auto">
          <a:xfrm>
            <a:off x="3886200" y="3962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44" name="Oval 40"/>
          <p:cNvSpPr>
            <a:spLocks noChangeArrowheads="1"/>
          </p:cNvSpPr>
          <p:nvPr/>
        </p:nvSpPr>
        <p:spPr bwMode="auto">
          <a:xfrm>
            <a:off x="4038600" y="4114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45" name="Oval 41"/>
          <p:cNvSpPr>
            <a:spLocks noChangeArrowheads="1"/>
          </p:cNvSpPr>
          <p:nvPr/>
        </p:nvSpPr>
        <p:spPr bwMode="auto">
          <a:xfrm>
            <a:off x="4191000" y="4267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46" name="Oval 42"/>
          <p:cNvSpPr>
            <a:spLocks noChangeArrowheads="1"/>
          </p:cNvSpPr>
          <p:nvPr/>
        </p:nvSpPr>
        <p:spPr bwMode="auto">
          <a:xfrm>
            <a:off x="4953000" y="3733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47" name="Oval 43"/>
          <p:cNvSpPr>
            <a:spLocks noChangeArrowheads="1"/>
          </p:cNvSpPr>
          <p:nvPr/>
        </p:nvSpPr>
        <p:spPr bwMode="auto">
          <a:xfrm>
            <a:off x="5105400" y="3886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48" name="Oval 44"/>
          <p:cNvSpPr>
            <a:spLocks noChangeArrowheads="1"/>
          </p:cNvSpPr>
          <p:nvPr/>
        </p:nvSpPr>
        <p:spPr bwMode="auto">
          <a:xfrm>
            <a:off x="5257800" y="4038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49" name="Oval 45"/>
          <p:cNvSpPr>
            <a:spLocks noChangeArrowheads="1"/>
          </p:cNvSpPr>
          <p:nvPr/>
        </p:nvSpPr>
        <p:spPr bwMode="auto">
          <a:xfrm>
            <a:off x="4191000" y="3810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50" name="Oval 46"/>
          <p:cNvSpPr>
            <a:spLocks noChangeArrowheads="1"/>
          </p:cNvSpPr>
          <p:nvPr/>
        </p:nvSpPr>
        <p:spPr bwMode="auto">
          <a:xfrm>
            <a:off x="4343400" y="3962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51" name="Oval 47"/>
          <p:cNvSpPr>
            <a:spLocks noChangeArrowheads="1"/>
          </p:cNvSpPr>
          <p:nvPr/>
        </p:nvSpPr>
        <p:spPr bwMode="auto">
          <a:xfrm>
            <a:off x="4495800" y="4114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52" name="Oval 48"/>
          <p:cNvSpPr>
            <a:spLocks noChangeArrowheads="1"/>
          </p:cNvSpPr>
          <p:nvPr/>
        </p:nvSpPr>
        <p:spPr bwMode="auto">
          <a:xfrm>
            <a:off x="4648200" y="4267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53" name="Oval 49"/>
          <p:cNvSpPr>
            <a:spLocks noChangeArrowheads="1"/>
          </p:cNvSpPr>
          <p:nvPr/>
        </p:nvSpPr>
        <p:spPr bwMode="auto">
          <a:xfrm>
            <a:off x="3276600" y="3733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54" name="Oval 50"/>
          <p:cNvSpPr>
            <a:spLocks noChangeArrowheads="1"/>
          </p:cNvSpPr>
          <p:nvPr/>
        </p:nvSpPr>
        <p:spPr bwMode="auto">
          <a:xfrm>
            <a:off x="3352800" y="3886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55" name="Oval 51"/>
          <p:cNvSpPr>
            <a:spLocks noChangeArrowheads="1"/>
          </p:cNvSpPr>
          <p:nvPr/>
        </p:nvSpPr>
        <p:spPr bwMode="auto">
          <a:xfrm>
            <a:off x="3505200" y="4038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56" name="Oval 52"/>
          <p:cNvSpPr>
            <a:spLocks noChangeArrowheads="1"/>
          </p:cNvSpPr>
          <p:nvPr/>
        </p:nvSpPr>
        <p:spPr bwMode="auto">
          <a:xfrm>
            <a:off x="3657600" y="4191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57" name="Oval 53"/>
          <p:cNvSpPr>
            <a:spLocks noChangeArrowheads="1"/>
          </p:cNvSpPr>
          <p:nvPr/>
        </p:nvSpPr>
        <p:spPr bwMode="auto">
          <a:xfrm>
            <a:off x="34290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58" name="Oval 54"/>
          <p:cNvSpPr>
            <a:spLocks noChangeArrowheads="1"/>
          </p:cNvSpPr>
          <p:nvPr/>
        </p:nvSpPr>
        <p:spPr bwMode="auto">
          <a:xfrm>
            <a:off x="3581400" y="236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59" name="Oval 55"/>
          <p:cNvSpPr>
            <a:spLocks noChangeArrowheads="1"/>
          </p:cNvSpPr>
          <p:nvPr/>
        </p:nvSpPr>
        <p:spPr bwMode="auto">
          <a:xfrm>
            <a:off x="3733800" y="2514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60" name="Oval 56"/>
          <p:cNvSpPr>
            <a:spLocks noChangeArrowheads="1"/>
          </p:cNvSpPr>
          <p:nvPr/>
        </p:nvSpPr>
        <p:spPr bwMode="auto">
          <a:xfrm>
            <a:off x="3886200" y="2667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61" name="Oval 57"/>
          <p:cNvSpPr>
            <a:spLocks noChangeArrowheads="1"/>
          </p:cNvSpPr>
          <p:nvPr/>
        </p:nvSpPr>
        <p:spPr bwMode="auto">
          <a:xfrm>
            <a:off x="4038600" y="2819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62" name="Oval 58"/>
          <p:cNvSpPr>
            <a:spLocks noChangeArrowheads="1"/>
          </p:cNvSpPr>
          <p:nvPr/>
        </p:nvSpPr>
        <p:spPr bwMode="auto">
          <a:xfrm>
            <a:off x="4191000" y="3124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63" name="Oval 59"/>
          <p:cNvSpPr>
            <a:spLocks noChangeArrowheads="1"/>
          </p:cNvSpPr>
          <p:nvPr/>
        </p:nvSpPr>
        <p:spPr bwMode="auto">
          <a:xfrm>
            <a:off x="4495800" y="3124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64" name="Oval 60"/>
          <p:cNvSpPr>
            <a:spLocks noChangeArrowheads="1"/>
          </p:cNvSpPr>
          <p:nvPr/>
        </p:nvSpPr>
        <p:spPr bwMode="auto">
          <a:xfrm>
            <a:off x="3886200" y="220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65" name="Oval 61"/>
          <p:cNvSpPr>
            <a:spLocks noChangeArrowheads="1"/>
          </p:cNvSpPr>
          <p:nvPr/>
        </p:nvSpPr>
        <p:spPr bwMode="auto">
          <a:xfrm>
            <a:off x="4038600" y="236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66" name="Oval 62"/>
          <p:cNvSpPr>
            <a:spLocks noChangeArrowheads="1"/>
          </p:cNvSpPr>
          <p:nvPr/>
        </p:nvSpPr>
        <p:spPr bwMode="auto">
          <a:xfrm>
            <a:off x="4191000" y="2514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67" name="Oval 63"/>
          <p:cNvSpPr>
            <a:spLocks noChangeArrowheads="1"/>
          </p:cNvSpPr>
          <p:nvPr/>
        </p:nvSpPr>
        <p:spPr bwMode="auto">
          <a:xfrm>
            <a:off x="4343400" y="2743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68" name="Oval 64"/>
          <p:cNvSpPr>
            <a:spLocks noChangeArrowheads="1"/>
          </p:cNvSpPr>
          <p:nvPr/>
        </p:nvSpPr>
        <p:spPr bwMode="auto">
          <a:xfrm>
            <a:off x="4648200" y="2667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69" name="Oval 65"/>
          <p:cNvSpPr>
            <a:spLocks noChangeArrowheads="1"/>
          </p:cNvSpPr>
          <p:nvPr/>
        </p:nvSpPr>
        <p:spPr bwMode="auto">
          <a:xfrm>
            <a:off x="4648200" y="2895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70" name="Oval 66"/>
          <p:cNvSpPr>
            <a:spLocks noChangeArrowheads="1"/>
          </p:cNvSpPr>
          <p:nvPr/>
        </p:nvSpPr>
        <p:spPr bwMode="auto">
          <a:xfrm>
            <a:off x="4953000" y="3124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71" name="Oval 67"/>
          <p:cNvSpPr>
            <a:spLocks noChangeArrowheads="1"/>
          </p:cNvSpPr>
          <p:nvPr/>
        </p:nvSpPr>
        <p:spPr bwMode="auto">
          <a:xfrm>
            <a:off x="2895600" y="2286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72" name="Oval 68"/>
          <p:cNvSpPr>
            <a:spLocks noChangeArrowheads="1"/>
          </p:cNvSpPr>
          <p:nvPr/>
        </p:nvSpPr>
        <p:spPr bwMode="auto">
          <a:xfrm>
            <a:off x="3200400" y="2438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73" name="Oval 69"/>
          <p:cNvSpPr>
            <a:spLocks noChangeArrowheads="1"/>
          </p:cNvSpPr>
          <p:nvPr/>
        </p:nvSpPr>
        <p:spPr bwMode="auto">
          <a:xfrm>
            <a:off x="3352800" y="2590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74" name="Oval 70"/>
          <p:cNvSpPr>
            <a:spLocks noChangeArrowheads="1"/>
          </p:cNvSpPr>
          <p:nvPr/>
        </p:nvSpPr>
        <p:spPr bwMode="auto">
          <a:xfrm>
            <a:off x="3505200" y="2743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75" name="Oval 71"/>
          <p:cNvSpPr>
            <a:spLocks noChangeArrowheads="1"/>
          </p:cNvSpPr>
          <p:nvPr/>
        </p:nvSpPr>
        <p:spPr bwMode="auto">
          <a:xfrm>
            <a:off x="3657600" y="2895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76" name="Oval 72"/>
          <p:cNvSpPr>
            <a:spLocks noChangeArrowheads="1"/>
          </p:cNvSpPr>
          <p:nvPr/>
        </p:nvSpPr>
        <p:spPr bwMode="auto">
          <a:xfrm>
            <a:off x="3810000" y="3048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77" name="Oval 73"/>
          <p:cNvSpPr>
            <a:spLocks noChangeArrowheads="1"/>
          </p:cNvSpPr>
          <p:nvPr/>
        </p:nvSpPr>
        <p:spPr bwMode="auto">
          <a:xfrm>
            <a:off x="1219200" y="4114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78" name="Oval 74"/>
          <p:cNvSpPr>
            <a:spLocks noChangeArrowheads="1"/>
          </p:cNvSpPr>
          <p:nvPr/>
        </p:nvSpPr>
        <p:spPr bwMode="auto">
          <a:xfrm>
            <a:off x="1371600" y="4267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79" name="Oval 75"/>
          <p:cNvSpPr>
            <a:spLocks noChangeArrowheads="1"/>
          </p:cNvSpPr>
          <p:nvPr/>
        </p:nvSpPr>
        <p:spPr bwMode="auto">
          <a:xfrm>
            <a:off x="1524000" y="4419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80" name="Oval 76"/>
          <p:cNvSpPr>
            <a:spLocks noChangeArrowheads="1"/>
          </p:cNvSpPr>
          <p:nvPr/>
        </p:nvSpPr>
        <p:spPr bwMode="auto">
          <a:xfrm>
            <a:off x="1676400" y="4572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81" name="Oval 77"/>
          <p:cNvSpPr>
            <a:spLocks noChangeArrowheads="1"/>
          </p:cNvSpPr>
          <p:nvPr/>
        </p:nvSpPr>
        <p:spPr bwMode="auto">
          <a:xfrm>
            <a:off x="1828800" y="4724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82" name="Oval 78"/>
          <p:cNvSpPr>
            <a:spLocks noChangeArrowheads="1"/>
          </p:cNvSpPr>
          <p:nvPr/>
        </p:nvSpPr>
        <p:spPr bwMode="auto">
          <a:xfrm>
            <a:off x="19812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83" name="Oval 79"/>
          <p:cNvSpPr>
            <a:spLocks noChangeArrowheads="1"/>
          </p:cNvSpPr>
          <p:nvPr/>
        </p:nvSpPr>
        <p:spPr bwMode="auto">
          <a:xfrm>
            <a:off x="1676400" y="4114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84" name="Oval 80"/>
          <p:cNvSpPr>
            <a:spLocks noChangeArrowheads="1"/>
          </p:cNvSpPr>
          <p:nvPr/>
        </p:nvSpPr>
        <p:spPr bwMode="auto">
          <a:xfrm>
            <a:off x="1828800" y="4267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85" name="Oval 81"/>
          <p:cNvSpPr>
            <a:spLocks noChangeArrowheads="1"/>
          </p:cNvSpPr>
          <p:nvPr/>
        </p:nvSpPr>
        <p:spPr bwMode="auto">
          <a:xfrm>
            <a:off x="1981200" y="4419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86" name="Oval 82"/>
          <p:cNvSpPr>
            <a:spLocks noChangeArrowheads="1"/>
          </p:cNvSpPr>
          <p:nvPr/>
        </p:nvSpPr>
        <p:spPr bwMode="auto">
          <a:xfrm>
            <a:off x="2133600" y="4572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87" name="Oval 83"/>
          <p:cNvSpPr>
            <a:spLocks noChangeArrowheads="1"/>
          </p:cNvSpPr>
          <p:nvPr/>
        </p:nvSpPr>
        <p:spPr bwMode="auto">
          <a:xfrm>
            <a:off x="2286000" y="4724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88" name="Oval 84"/>
          <p:cNvSpPr>
            <a:spLocks noChangeArrowheads="1"/>
          </p:cNvSpPr>
          <p:nvPr/>
        </p:nvSpPr>
        <p:spPr bwMode="auto">
          <a:xfrm>
            <a:off x="24384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89" name="Oval 85"/>
          <p:cNvSpPr>
            <a:spLocks noChangeArrowheads="1"/>
          </p:cNvSpPr>
          <p:nvPr/>
        </p:nvSpPr>
        <p:spPr bwMode="auto">
          <a:xfrm>
            <a:off x="838200" y="4191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90" name="Oval 86"/>
          <p:cNvSpPr>
            <a:spLocks noChangeArrowheads="1"/>
          </p:cNvSpPr>
          <p:nvPr/>
        </p:nvSpPr>
        <p:spPr bwMode="auto">
          <a:xfrm>
            <a:off x="990600" y="4495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91" name="Oval 87"/>
          <p:cNvSpPr>
            <a:spLocks noChangeArrowheads="1"/>
          </p:cNvSpPr>
          <p:nvPr/>
        </p:nvSpPr>
        <p:spPr bwMode="auto">
          <a:xfrm>
            <a:off x="1143000" y="4495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92" name="Oval 88"/>
          <p:cNvSpPr>
            <a:spLocks noChangeArrowheads="1"/>
          </p:cNvSpPr>
          <p:nvPr/>
        </p:nvSpPr>
        <p:spPr bwMode="auto">
          <a:xfrm>
            <a:off x="1295400" y="4800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93" name="Oval 89"/>
          <p:cNvSpPr>
            <a:spLocks noChangeArrowheads="1"/>
          </p:cNvSpPr>
          <p:nvPr/>
        </p:nvSpPr>
        <p:spPr bwMode="auto">
          <a:xfrm>
            <a:off x="1447800" y="4800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94" name="Oval 90"/>
          <p:cNvSpPr>
            <a:spLocks noChangeArrowheads="1"/>
          </p:cNvSpPr>
          <p:nvPr/>
        </p:nvSpPr>
        <p:spPr bwMode="auto">
          <a:xfrm>
            <a:off x="17526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95" name="Oval 91"/>
          <p:cNvSpPr>
            <a:spLocks noChangeArrowheads="1"/>
          </p:cNvSpPr>
          <p:nvPr/>
        </p:nvSpPr>
        <p:spPr bwMode="auto">
          <a:xfrm>
            <a:off x="1905000" y="236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96" name="Oval 92"/>
          <p:cNvSpPr>
            <a:spLocks noChangeArrowheads="1"/>
          </p:cNvSpPr>
          <p:nvPr/>
        </p:nvSpPr>
        <p:spPr bwMode="auto">
          <a:xfrm>
            <a:off x="2057400" y="236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97" name="Oval 93"/>
          <p:cNvSpPr>
            <a:spLocks noChangeArrowheads="1"/>
          </p:cNvSpPr>
          <p:nvPr/>
        </p:nvSpPr>
        <p:spPr bwMode="auto">
          <a:xfrm>
            <a:off x="2209800" y="2514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98" name="Oval 94"/>
          <p:cNvSpPr>
            <a:spLocks noChangeArrowheads="1"/>
          </p:cNvSpPr>
          <p:nvPr/>
        </p:nvSpPr>
        <p:spPr bwMode="auto">
          <a:xfrm>
            <a:off x="2286000" y="2667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399" name="Oval 95"/>
          <p:cNvSpPr>
            <a:spLocks noChangeArrowheads="1"/>
          </p:cNvSpPr>
          <p:nvPr/>
        </p:nvSpPr>
        <p:spPr bwMode="auto">
          <a:xfrm>
            <a:off x="22098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00" name="Oval 96"/>
          <p:cNvSpPr>
            <a:spLocks noChangeArrowheads="1"/>
          </p:cNvSpPr>
          <p:nvPr/>
        </p:nvSpPr>
        <p:spPr bwMode="auto">
          <a:xfrm>
            <a:off x="2362200" y="220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01" name="Oval 97"/>
          <p:cNvSpPr>
            <a:spLocks noChangeArrowheads="1"/>
          </p:cNvSpPr>
          <p:nvPr/>
        </p:nvSpPr>
        <p:spPr bwMode="auto">
          <a:xfrm>
            <a:off x="2514600" y="236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02" name="Oval 98"/>
          <p:cNvSpPr>
            <a:spLocks noChangeArrowheads="1"/>
          </p:cNvSpPr>
          <p:nvPr/>
        </p:nvSpPr>
        <p:spPr bwMode="auto">
          <a:xfrm>
            <a:off x="2667000" y="2514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03" name="Oval 99"/>
          <p:cNvSpPr>
            <a:spLocks noChangeArrowheads="1"/>
          </p:cNvSpPr>
          <p:nvPr/>
        </p:nvSpPr>
        <p:spPr bwMode="auto">
          <a:xfrm>
            <a:off x="2819400" y="2667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04" name="Oval 100"/>
          <p:cNvSpPr>
            <a:spLocks noChangeArrowheads="1"/>
          </p:cNvSpPr>
          <p:nvPr/>
        </p:nvSpPr>
        <p:spPr bwMode="auto">
          <a:xfrm>
            <a:off x="1371600" y="2133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05" name="Oval 101"/>
          <p:cNvSpPr>
            <a:spLocks noChangeArrowheads="1"/>
          </p:cNvSpPr>
          <p:nvPr/>
        </p:nvSpPr>
        <p:spPr bwMode="auto">
          <a:xfrm>
            <a:off x="1524000" y="2438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06" name="Oval 102"/>
          <p:cNvSpPr>
            <a:spLocks noChangeArrowheads="1"/>
          </p:cNvSpPr>
          <p:nvPr/>
        </p:nvSpPr>
        <p:spPr bwMode="auto">
          <a:xfrm>
            <a:off x="1600200" y="2667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07" name="Oval 103"/>
          <p:cNvSpPr>
            <a:spLocks noChangeArrowheads="1"/>
          </p:cNvSpPr>
          <p:nvPr/>
        </p:nvSpPr>
        <p:spPr bwMode="auto">
          <a:xfrm>
            <a:off x="1828800" y="2590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08" name="Oval 104"/>
          <p:cNvSpPr>
            <a:spLocks noChangeArrowheads="1"/>
          </p:cNvSpPr>
          <p:nvPr/>
        </p:nvSpPr>
        <p:spPr bwMode="auto">
          <a:xfrm>
            <a:off x="4191000" y="1524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09" name="Oval 105"/>
          <p:cNvSpPr>
            <a:spLocks noChangeArrowheads="1"/>
          </p:cNvSpPr>
          <p:nvPr/>
        </p:nvSpPr>
        <p:spPr bwMode="auto">
          <a:xfrm>
            <a:off x="4343400" y="175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10" name="Oval 106"/>
          <p:cNvSpPr>
            <a:spLocks noChangeArrowheads="1"/>
          </p:cNvSpPr>
          <p:nvPr/>
        </p:nvSpPr>
        <p:spPr bwMode="auto">
          <a:xfrm>
            <a:off x="4648200" y="1600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11" name="Oval 107"/>
          <p:cNvSpPr>
            <a:spLocks noChangeArrowheads="1"/>
          </p:cNvSpPr>
          <p:nvPr/>
        </p:nvSpPr>
        <p:spPr bwMode="auto">
          <a:xfrm>
            <a:off x="4800600" y="175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12" name="Oval 108"/>
          <p:cNvSpPr>
            <a:spLocks noChangeArrowheads="1"/>
          </p:cNvSpPr>
          <p:nvPr/>
        </p:nvSpPr>
        <p:spPr bwMode="auto">
          <a:xfrm>
            <a:off x="3657600" y="1524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13" name="Oval 109"/>
          <p:cNvSpPr>
            <a:spLocks noChangeArrowheads="1"/>
          </p:cNvSpPr>
          <p:nvPr/>
        </p:nvSpPr>
        <p:spPr bwMode="auto">
          <a:xfrm>
            <a:off x="3810000" y="1676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14" name="Oval 110"/>
          <p:cNvSpPr>
            <a:spLocks noChangeArrowheads="1"/>
          </p:cNvSpPr>
          <p:nvPr/>
        </p:nvSpPr>
        <p:spPr bwMode="auto">
          <a:xfrm>
            <a:off x="2667000" y="1600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15" name="Oval 111"/>
          <p:cNvSpPr>
            <a:spLocks noChangeArrowheads="1"/>
          </p:cNvSpPr>
          <p:nvPr/>
        </p:nvSpPr>
        <p:spPr bwMode="auto">
          <a:xfrm>
            <a:off x="2819400" y="175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16" name="Oval 112"/>
          <p:cNvSpPr>
            <a:spLocks noChangeArrowheads="1"/>
          </p:cNvSpPr>
          <p:nvPr/>
        </p:nvSpPr>
        <p:spPr bwMode="auto">
          <a:xfrm>
            <a:off x="3124200" y="1600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17" name="Oval 113"/>
          <p:cNvSpPr>
            <a:spLocks noChangeArrowheads="1"/>
          </p:cNvSpPr>
          <p:nvPr/>
        </p:nvSpPr>
        <p:spPr bwMode="auto">
          <a:xfrm>
            <a:off x="3276600" y="175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18" name="Oval 114"/>
          <p:cNvSpPr>
            <a:spLocks noChangeArrowheads="1"/>
          </p:cNvSpPr>
          <p:nvPr/>
        </p:nvSpPr>
        <p:spPr bwMode="auto">
          <a:xfrm>
            <a:off x="2133600" y="1524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19" name="Oval 115"/>
          <p:cNvSpPr>
            <a:spLocks noChangeArrowheads="1"/>
          </p:cNvSpPr>
          <p:nvPr/>
        </p:nvSpPr>
        <p:spPr bwMode="auto">
          <a:xfrm>
            <a:off x="2286000" y="1676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20" name="Oval 116"/>
          <p:cNvSpPr>
            <a:spLocks noChangeArrowheads="1"/>
          </p:cNvSpPr>
          <p:nvPr/>
        </p:nvSpPr>
        <p:spPr bwMode="auto">
          <a:xfrm>
            <a:off x="4648200" y="190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21" name="Oval 117"/>
          <p:cNvSpPr>
            <a:spLocks noChangeArrowheads="1"/>
          </p:cNvSpPr>
          <p:nvPr/>
        </p:nvSpPr>
        <p:spPr bwMode="auto">
          <a:xfrm>
            <a:off x="48006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22" name="Oval 118"/>
          <p:cNvSpPr>
            <a:spLocks noChangeArrowheads="1"/>
          </p:cNvSpPr>
          <p:nvPr/>
        </p:nvSpPr>
        <p:spPr bwMode="auto">
          <a:xfrm>
            <a:off x="5105400" y="190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23" name="Oval 119"/>
          <p:cNvSpPr>
            <a:spLocks noChangeArrowheads="1"/>
          </p:cNvSpPr>
          <p:nvPr/>
        </p:nvSpPr>
        <p:spPr bwMode="auto">
          <a:xfrm>
            <a:off x="52578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24" name="Oval 120"/>
          <p:cNvSpPr>
            <a:spLocks noChangeArrowheads="1"/>
          </p:cNvSpPr>
          <p:nvPr/>
        </p:nvSpPr>
        <p:spPr bwMode="auto">
          <a:xfrm>
            <a:off x="4038600" y="182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25" name="Oval 121"/>
          <p:cNvSpPr>
            <a:spLocks noChangeArrowheads="1"/>
          </p:cNvSpPr>
          <p:nvPr/>
        </p:nvSpPr>
        <p:spPr bwMode="auto">
          <a:xfrm>
            <a:off x="4267200" y="1981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26" name="Oval 122"/>
          <p:cNvSpPr>
            <a:spLocks noChangeArrowheads="1"/>
          </p:cNvSpPr>
          <p:nvPr/>
        </p:nvSpPr>
        <p:spPr bwMode="auto">
          <a:xfrm>
            <a:off x="3124200" y="190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27" name="Oval 123"/>
          <p:cNvSpPr>
            <a:spLocks noChangeArrowheads="1"/>
          </p:cNvSpPr>
          <p:nvPr/>
        </p:nvSpPr>
        <p:spPr bwMode="auto">
          <a:xfrm>
            <a:off x="32766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28" name="Oval 124"/>
          <p:cNvSpPr>
            <a:spLocks noChangeArrowheads="1"/>
          </p:cNvSpPr>
          <p:nvPr/>
        </p:nvSpPr>
        <p:spPr bwMode="auto">
          <a:xfrm>
            <a:off x="3581400" y="190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29" name="Oval 125"/>
          <p:cNvSpPr>
            <a:spLocks noChangeArrowheads="1"/>
          </p:cNvSpPr>
          <p:nvPr/>
        </p:nvSpPr>
        <p:spPr bwMode="auto">
          <a:xfrm>
            <a:off x="38100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30" name="Oval 126"/>
          <p:cNvSpPr>
            <a:spLocks noChangeArrowheads="1"/>
          </p:cNvSpPr>
          <p:nvPr/>
        </p:nvSpPr>
        <p:spPr bwMode="auto">
          <a:xfrm>
            <a:off x="2590800" y="182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31" name="Oval 127"/>
          <p:cNvSpPr>
            <a:spLocks noChangeArrowheads="1"/>
          </p:cNvSpPr>
          <p:nvPr/>
        </p:nvSpPr>
        <p:spPr bwMode="auto">
          <a:xfrm>
            <a:off x="2743200" y="1981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32" name="Oval 128"/>
          <p:cNvSpPr>
            <a:spLocks noChangeArrowheads="1"/>
          </p:cNvSpPr>
          <p:nvPr/>
        </p:nvSpPr>
        <p:spPr bwMode="auto">
          <a:xfrm>
            <a:off x="4800600" y="5943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33" name="Oval 129"/>
          <p:cNvSpPr>
            <a:spLocks noChangeArrowheads="1"/>
          </p:cNvSpPr>
          <p:nvPr/>
        </p:nvSpPr>
        <p:spPr bwMode="auto">
          <a:xfrm>
            <a:off x="4953000" y="6096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34" name="Oval 130"/>
          <p:cNvSpPr>
            <a:spLocks noChangeArrowheads="1"/>
          </p:cNvSpPr>
          <p:nvPr/>
        </p:nvSpPr>
        <p:spPr bwMode="auto">
          <a:xfrm>
            <a:off x="5257800" y="5943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35" name="Oval 131"/>
          <p:cNvSpPr>
            <a:spLocks noChangeArrowheads="1"/>
          </p:cNvSpPr>
          <p:nvPr/>
        </p:nvSpPr>
        <p:spPr bwMode="auto">
          <a:xfrm>
            <a:off x="5410200" y="6096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36" name="Oval 132"/>
          <p:cNvSpPr>
            <a:spLocks noChangeArrowheads="1"/>
          </p:cNvSpPr>
          <p:nvPr/>
        </p:nvSpPr>
        <p:spPr bwMode="auto">
          <a:xfrm>
            <a:off x="4267200" y="586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37" name="Oval 133"/>
          <p:cNvSpPr>
            <a:spLocks noChangeArrowheads="1"/>
          </p:cNvSpPr>
          <p:nvPr/>
        </p:nvSpPr>
        <p:spPr bwMode="auto">
          <a:xfrm>
            <a:off x="4419600" y="601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38" name="Oval 134"/>
          <p:cNvSpPr>
            <a:spLocks noChangeArrowheads="1"/>
          </p:cNvSpPr>
          <p:nvPr/>
        </p:nvSpPr>
        <p:spPr bwMode="auto">
          <a:xfrm>
            <a:off x="3276600" y="5943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39" name="Oval 135"/>
          <p:cNvSpPr>
            <a:spLocks noChangeArrowheads="1"/>
          </p:cNvSpPr>
          <p:nvPr/>
        </p:nvSpPr>
        <p:spPr bwMode="auto">
          <a:xfrm>
            <a:off x="3429000" y="6096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40" name="Oval 136"/>
          <p:cNvSpPr>
            <a:spLocks noChangeArrowheads="1"/>
          </p:cNvSpPr>
          <p:nvPr/>
        </p:nvSpPr>
        <p:spPr bwMode="auto">
          <a:xfrm>
            <a:off x="3733800" y="5943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41" name="Oval 137"/>
          <p:cNvSpPr>
            <a:spLocks noChangeArrowheads="1"/>
          </p:cNvSpPr>
          <p:nvPr/>
        </p:nvSpPr>
        <p:spPr bwMode="auto">
          <a:xfrm>
            <a:off x="3886200" y="6096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42" name="Oval 138"/>
          <p:cNvSpPr>
            <a:spLocks noChangeArrowheads="1"/>
          </p:cNvSpPr>
          <p:nvPr/>
        </p:nvSpPr>
        <p:spPr bwMode="auto">
          <a:xfrm>
            <a:off x="2743200" y="586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43" name="Oval 139"/>
          <p:cNvSpPr>
            <a:spLocks noChangeArrowheads="1"/>
          </p:cNvSpPr>
          <p:nvPr/>
        </p:nvSpPr>
        <p:spPr bwMode="auto">
          <a:xfrm>
            <a:off x="2895600" y="601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44" name="Oval 140"/>
          <p:cNvSpPr>
            <a:spLocks noChangeArrowheads="1"/>
          </p:cNvSpPr>
          <p:nvPr/>
        </p:nvSpPr>
        <p:spPr bwMode="auto">
          <a:xfrm>
            <a:off x="4267200" y="563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45" name="Oval 141"/>
          <p:cNvSpPr>
            <a:spLocks noChangeArrowheads="1"/>
          </p:cNvSpPr>
          <p:nvPr/>
        </p:nvSpPr>
        <p:spPr bwMode="auto">
          <a:xfrm>
            <a:off x="4419600" y="5791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46" name="Oval 142"/>
          <p:cNvSpPr>
            <a:spLocks noChangeArrowheads="1"/>
          </p:cNvSpPr>
          <p:nvPr/>
        </p:nvSpPr>
        <p:spPr bwMode="auto">
          <a:xfrm>
            <a:off x="4724400" y="563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47" name="Oval 143"/>
          <p:cNvSpPr>
            <a:spLocks noChangeArrowheads="1"/>
          </p:cNvSpPr>
          <p:nvPr/>
        </p:nvSpPr>
        <p:spPr bwMode="auto">
          <a:xfrm>
            <a:off x="4876800" y="5791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48" name="Oval 144"/>
          <p:cNvSpPr>
            <a:spLocks noChangeArrowheads="1"/>
          </p:cNvSpPr>
          <p:nvPr/>
        </p:nvSpPr>
        <p:spPr bwMode="auto">
          <a:xfrm>
            <a:off x="3733800" y="556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49" name="Oval 145"/>
          <p:cNvSpPr>
            <a:spLocks noChangeArrowheads="1"/>
          </p:cNvSpPr>
          <p:nvPr/>
        </p:nvSpPr>
        <p:spPr bwMode="auto">
          <a:xfrm>
            <a:off x="3886200" y="571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50" name="Oval 146"/>
          <p:cNvSpPr>
            <a:spLocks noChangeArrowheads="1"/>
          </p:cNvSpPr>
          <p:nvPr/>
        </p:nvSpPr>
        <p:spPr bwMode="auto">
          <a:xfrm>
            <a:off x="2743200" y="563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51" name="Oval 147"/>
          <p:cNvSpPr>
            <a:spLocks noChangeArrowheads="1"/>
          </p:cNvSpPr>
          <p:nvPr/>
        </p:nvSpPr>
        <p:spPr bwMode="auto">
          <a:xfrm>
            <a:off x="2895600" y="5791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52" name="Oval 148"/>
          <p:cNvSpPr>
            <a:spLocks noChangeArrowheads="1"/>
          </p:cNvSpPr>
          <p:nvPr/>
        </p:nvSpPr>
        <p:spPr bwMode="auto">
          <a:xfrm>
            <a:off x="3200400" y="563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53" name="Oval 149"/>
          <p:cNvSpPr>
            <a:spLocks noChangeArrowheads="1"/>
          </p:cNvSpPr>
          <p:nvPr/>
        </p:nvSpPr>
        <p:spPr bwMode="auto">
          <a:xfrm>
            <a:off x="3352800" y="5791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54" name="Oval 150"/>
          <p:cNvSpPr>
            <a:spLocks noChangeArrowheads="1"/>
          </p:cNvSpPr>
          <p:nvPr/>
        </p:nvSpPr>
        <p:spPr bwMode="auto">
          <a:xfrm>
            <a:off x="2209800" y="556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55" name="Oval 151"/>
          <p:cNvSpPr>
            <a:spLocks noChangeArrowheads="1"/>
          </p:cNvSpPr>
          <p:nvPr/>
        </p:nvSpPr>
        <p:spPr bwMode="auto">
          <a:xfrm>
            <a:off x="2362200" y="571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56" name="Text Box 152"/>
          <p:cNvSpPr txBox="1">
            <a:spLocks noChangeArrowheads="1"/>
          </p:cNvSpPr>
          <p:nvPr/>
        </p:nvSpPr>
        <p:spPr bwMode="auto">
          <a:xfrm>
            <a:off x="1405111" y="152400"/>
            <a:ext cx="7510289" cy="461665"/>
          </a:xfrm>
          <a:prstGeom prst="rect">
            <a:avLst/>
          </a:prstGeom>
          <a:noFill/>
          <a:ln w="9525">
            <a:noFill/>
            <a:miter lim="800000"/>
            <a:headEnd/>
            <a:tailEnd/>
          </a:ln>
        </p:spPr>
        <p:txBody>
          <a:bodyPr wrap="none">
            <a:spAutoFit/>
          </a:bodyPr>
          <a:lstStyle/>
          <a:p>
            <a:pPr eaLnBrk="0" hangingPunct="0"/>
            <a:r>
              <a:rPr lang="en-US" sz="2400" dirty="0">
                <a:solidFill>
                  <a:srgbClr val="000000"/>
                </a:solidFill>
                <a:latin typeface="Gill Sans MT"/>
                <a:cs typeface="Gill Sans MT"/>
              </a:rPr>
              <a:t>Scoring matrices let you focus on the big (or small) picture</a:t>
            </a:r>
          </a:p>
        </p:txBody>
      </p:sp>
      <p:sp>
        <p:nvSpPr>
          <p:cNvPr id="98457" name="Oval 153"/>
          <p:cNvSpPr>
            <a:spLocks noChangeArrowheads="1"/>
          </p:cNvSpPr>
          <p:nvPr/>
        </p:nvSpPr>
        <p:spPr bwMode="auto">
          <a:xfrm>
            <a:off x="5486400" y="4267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58" name="Oval 154"/>
          <p:cNvSpPr>
            <a:spLocks noChangeArrowheads="1"/>
          </p:cNvSpPr>
          <p:nvPr/>
        </p:nvSpPr>
        <p:spPr bwMode="auto">
          <a:xfrm>
            <a:off x="5715000" y="4419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59" name="Oval 155"/>
          <p:cNvSpPr>
            <a:spLocks noChangeArrowheads="1"/>
          </p:cNvSpPr>
          <p:nvPr/>
        </p:nvSpPr>
        <p:spPr bwMode="auto">
          <a:xfrm>
            <a:off x="5867400" y="4572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60" name="Oval 156"/>
          <p:cNvSpPr>
            <a:spLocks noChangeArrowheads="1"/>
          </p:cNvSpPr>
          <p:nvPr/>
        </p:nvSpPr>
        <p:spPr bwMode="auto">
          <a:xfrm>
            <a:off x="6019800" y="4267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61" name="Oval 157"/>
          <p:cNvSpPr>
            <a:spLocks noChangeArrowheads="1"/>
          </p:cNvSpPr>
          <p:nvPr/>
        </p:nvSpPr>
        <p:spPr bwMode="auto">
          <a:xfrm>
            <a:off x="5181600" y="4343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62" name="Oval 158"/>
          <p:cNvSpPr>
            <a:spLocks noChangeArrowheads="1"/>
          </p:cNvSpPr>
          <p:nvPr/>
        </p:nvSpPr>
        <p:spPr bwMode="auto">
          <a:xfrm>
            <a:off x="5334000" y="4495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63" name="Oval 159"/>
          <p:cNvSpPr>
            <a:spLocks noChangeArrowheads="1"/>
          </p:cNvSpPr>
          <p:nvPr/>
        </p:nvSpPr>
        <p:spPr bwMode="auto">
          <a:xfrm>
            <a:off x="6096000" y="4724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64" name="Oval 160"/>
          <p:cNvSpPr>
            <a:spLocks noChangeArrowheads="1"/>
          </p:cNvSpPr>
          <p:nvPr/>
        </p:nvSpPr>
        <p:spPr bwMode="auto">
          <a:xfrm>
            <a:off x="62484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65" name="Oval 161"/>
          <p:cNvSpPr>
            <a:spLocks noChangeArrowheads="1"/>
          </p:cNvSpPr>
          <p:nvPr/>
        </p:nvSpPr>
        <p:spPr bwMode="auto">
          <a:xfrm>
            <a:off x="6553200" y="4724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66" name="Oval 162"/>
          <p:cNvSpPr>
            <a:spLocks noChangeArrowheads="1"/>
          </p:cNvSpPr>
          <p:nvPr/>
        </p:nvSpPr>
        <p:spPr bwMode="auto">
          <a:xfrm>
            <a:off x="67056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67" name="Oval 163"/>
          <p:cNvSpPr>
            <a:spLocks noChangeArrowheads="1"/>
          </p:cNvSpPr>
          <p:nvPr/>
        </p:nvSpPr>
        <p:spPr bwMode="auto">
          <a:xfrm>
            <a:off x="5562600" y="4648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68" name="Oval 164"/>
          <p:cNvSpPr>
            <a:spLocks noChangeArrowheads="1"/>
          </p:cNvSpPr>
          <p:nvPr/>
        </p:nvSpPr>
        <p:spPr bwMode="auto">
          <a:xfrm>
            <a:off x="5715000" y="4800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69" name="Oval 165"/>
          <p:cNvSpPr>
            <a:spLocks noChangeArrowheads="1"/>
          </p:cNvSpPr>
          <p:nvPr/>
        </p:nvSpPr>
        <p:spPr bwMode="auto">
          <a:xfrm>
            <a:off x="4572000" y="4724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70" name="Oval 166"/>
          <p:cNvSpPr>
            <a:spLocks noChangeArrowheads="1"/>
          </p:cNvSpPr>
          <p:nvPr/>
        </p:nvSpPr>
        <p:spPr bwMode="auto">
          <a:xfrm>
            <a:off x="47244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71" name="Oval 167"/>
          <p:cNvSpPr>
            <a:spLocks noChangeArrowheads="1"/>
          </p:cNvSpPr>
          <p:nvPr/>
        </p:nvSpPr>
        <p:spPr bwMode="auto">
          <a:xfrm>
            <a:off x="5029200" y="4724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72" name="Oval 168"/>
          <p:cNvSpPr>
            <a:spLocks noChangeArrowheads="1"/>
          </p:cNvSpPr>
          <p:nvPr/>
        </p:nvSpPr>
        <p:spPr bwMode="auto">
          <a:xfrm>
            <a:off x="51816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73" name="Oval 169"/>
          <p:cNvSpPr>
            <a:spLocks noChangeArrowheads="1"/>
          </p:cNvSpPr>
          <p:nvPr/>
        </p:nvSpPr>
        <p:spPr bwMode="auto">
          <a:xfrm>
            <a:off x="4800600" y="1371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74" name="Oval 170"/>
          <p:cNvSpPr>
            <a:spLocks noChangeArrowheads="1"/>
          </p:cNvSpPr>
          <p:nvPr/>
        </p:nvSpPr>
        <p:spPr bwMode="auto">
          <a:xfrm>
            <a:off x="4953000" y="1524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75" name="Oval 171"/>
          <p:cNvSpPr>
            <a:spLocks noChangeArrowheads="1"/>
          </p:cNvSpPr>
          <p:nvPr/>
        </p:nvSpPr>
        <p:spPr bwMode="auto">
          <a:xfrm>
            <a:off x="5257800" y="1371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76" name="Oval 172"/>
          <p:cNvSpPr>
            <a:spLocks noChangeArrowheads="1"/>
          </p:cNvSpPr>
          <p:nvPr/>
        </p:nvSpPr>
        <p:spPr bwMode="auto">
          <a:xfrm>
            <a:off x="5410200" y="1524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77" name="Oval 173"/>
          <p:cNvSpPr>
            <a:spLocks noChangeArrowheads="1"/>
          </p:cNvSpPr>
          <p:nvPr/>
        </p:nvSpPr>
        <p:spPr bwMode="auto">
          <a:xfrm>
            <a:off x="4724400" y="106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78" name="Oval 174"/>
          <p:cNvSpPr>
            <a:spLocks noChangeArrowheads="1"/>
          </p:cNvSpPr>
          <p:nvPr/>
        </p:nvSpPr>
        <p:spPr bwMode="auto">
          <a:xfrm>
            <a:off x="4876800" y="1219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79" name="Oval 175"/>
          <p:cNvSpPr>
            <a:spLocks noChangeArrowheads="1"/>
          </p:cNvSpPr>
          <p:nvPr/>
        </p:nvSpPr>
        <p:spPr bwMode="auto">
          <a:xfrm>
            <a:off x="5562600" y="2514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80" name="Oval 176"/>
          <p:cNvSpPr>
            <a:spLocks noChangeArrowheads="1"/>
          </p:cNvSpPr>
          <p:nvPr/>
        </p:nvSpPr>
        <p:spPr bwMode="auto">
          <a:xfrm>
            <a:off x="5715000" y="2667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81" name="Oval 177"/>
          <p:cNvSpPr>
            <a:spLocks noChangeArrowheads="1"/>
          </p:cNvSpPr>
          <p:nvPr/>
        </p:nvSpPr>
        <p:spPr bwMode="auto">
          <a:xfrm>
            <a:off x="6019800" y="2514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82" name="Oval 178"/>
          <p:cNvSpPr>
            <a:spLocks noChangeArrowheads="1"/>
          </p:cNvSpPr>
          <p:nvPr/>
        </p:nvSpPr>
        <p:spPr bwMode="auto">
          <a:xfrm>
            <a:off x="6172200" y="2667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83" name="Oval 179"/>
          <p:cNvSpPr>
            <a:spLocks noChangeArrowheads="1"/>
          </p:cNvSpPr>
          <p:nvPr/>
        </p:nvSpPr>
        <p:spPr bwMode="auto">
          <a:xfrm>
            <a:off x="5486400" y="220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84" name="Oval 180"/>
          <p:cNvSpPr>
            <a:spLocks noChangeArrowheads="1"/>
          </p:cNvSpPr>
          <p:nvPr/>
        </p:nvSpPr>
        <p:spPr bwMode="auto">
          <a:xfrm>
            <a:off x="5638800" y="236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85" name="Oval 181"/>
          <p:cNvSpPr>
            <a:spLocks noChangeArrowheads="1"/>
          </p:cNvSpPr>
          <p:nvPr/>
        </p:nvSpPr>
        <p:spPr bwMode="auto">
          <a:xfrm>
            <a:off x="6248400" y="5334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86" name="Oval 182"/>
          <p:cNvSpPr>
            <a:spLocks noChangeArrowheads="1"/>
          </p:cNvSpPr>
          <p:nvPr/>
        </p:nvSpPr>
        <p:spPr bwMode="auto">
          <a:xfrm>
            <a:off x="6400800" y="5486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87" name="Oval 183"/>
          <p:cNvSpPr>
            <a:spLocks noChangeArrowheads="1"/>
          </p:cNvSpPr>
          <p:nvPr/>
        </p:nvSpPr>
        <p:spPr bwMode="auto">
          <a:xfrm>
            <a:off x="6705600" y="5334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88" name="Oval 184"/>
          <p:cNvSpPr>
            <a:spLocks noChangeArrowheads="1"/>
          </p:cNvSpPr>
          <p:nvPr/>
        </p:nvSpPr>
        <p:spPr bwMode="auto">
          <a:xfrm>
            <a:off x="6858000" y="5486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89" name="Oval 185"/>
          <p:cNvSpPr>
            <a:spLocks noChangeArrowheads="1"/>
          </p:cNvSpPr>
          <p:nvPr/>
        </p:nvSpPr>
        <p:spPr bwMode="auto">
          <a:xfrm>
            <a:off x="6172200" y="5029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90" name="Oval 186"/>
          <p:cNvSpPr>
            <a:spLocks noChangeArrowheads="1"/>
          </p:cNvSpPr>
          <p:nvPr/>
        </p:nvSpPr>
        <p:spPr bwMode="auto">
          <a:xfrm>
            <a:off x="6324600" y="5181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91" name="Oval 187"/>
          <p:cNvSpPr>
            <a:spLocks noChangeArrowheads="1"/>
          </p:cNvSpPr>
          <p:nvPr/>
        </p:nvSpPr>
        <p:spPr bwMode="auto">
          <a:xfrm>
            <a:off x="6781800" y="4419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92" name="Oval 188"/>
          <p:cNvSpPr>
            <a:spLocks noChangeArrowheads="1"/>
          </p:cNvSpPr>
          <p:nvPr/>
        </p:nvSpPr>
        <p:spPr bwMode="auto">
          <a:xfrm>
            <a:off x="6934200" y="4572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93" name="Oval 189"/>
          <p:cNvSpPr>
            <a:spLocks noChangeArrowheads="1"/>
          </p:cNvSpPr>
          <p:nvPr/>
        </p:nvSpPr>
        <p:spPr bwMode="auto">
          <a:xfrm>
            <a:off x="7239000" y="4419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94" name="Oval 190"/>
          <p:cNvSpPr>
            <a:spLocks noChangeArrowheads="1"/>
          </p:cNvSpPr>
          <p:nvPr/>
        </p:nvSpPr>
        <p:spPr bwMode="auto">
          <a:xfrm>
            <a:off x="7391400" y="4572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95" name="Oval 191"/>
          <p:cNvSpPr>
            <a:spLocks noChangeArrowheads="1"/>
          </p:cNvSpPr>
          <p:nvPr/>
        </p:nvSpPr>
        <p:spPr bwMode="auto">
          <a:xfrm>
            <a:off x="6705600" y="4114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96" name="Oval 192"/>
          <p:cNvSpPr>
            <a:spLocks noChangeArrowheads="1"/>
          </p:cNvSpPr>
          <p:nvPr/>
        </p:nvSpPr>
        <p:spPr bwMode="auto">
          <a:xfrm>
            <a:off x="6858000" y="4267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97" name="Oval 193"/>
          <p:cNvSpPr>
            <a:spLocks noChangeArrowheads="1"/>
          </p:cNvSpPr>
          <p:nvPr/>
        </p:nvSpPr>
        <p:spPr bwMode="auto">
          <a:xfrm>
            <a:off x="5029200" y="5410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98" name="Oval 194"/>
          <p:cNvSpPr>
            <a:spLocks noChangeArrowheads="1"/>
          </p:cNvSpPr>
          <p:nvPr/>
        </p:nvSpPr>
        <p:spPr bwMode="auto">
          <a:xfrm>
            <a:off x="5181600" y="556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499" name="Oval 195"/>
          <p:cNvSpPr>
            <a:spLocks noChangeArrowheads="1"/>
          </p:cNvSpPr>
          <p:nvPr/>
        </p:nvSpPr>
        <p:spPr bwMode="auto">
          <a:xfrm>
            <a:off x="5486400" y="5410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00" name="Oval 196"/>
          <p:cNvSpPr>
            <a:spLocks noChangeArrowheads="1"/>
          </p:cNvSpPr>
          <p:nvPr/>
        </p:nvSpPr>
        <p:spPr bwMode="auto">
          <a:xfrm>
            <a:off x="5638800" y="556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01" name="Oval 197"/>
          <p:cNvSpPr>
            <a:spLocks noChangeArrowheads="1"/>
          </p:cNvSpPr>
          <p:nvPr/>
        </p:nvSpPr>
        <p:spPr bwMode="auto">
          <a:xfrm>
            <a:off x="4953000" y="5105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02" name="Oval 198"/>
          <p:cNvSpPr>
            <a:spLocks noChangeArrowheads="1"/>
          </p:cNvSpPr>
          <p:nvPr/>
        </p:nvSpPr>
        <p:spPr bwMode="auto">
          <a:xfrm>
            <a:off x="5105400" y="5257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03" name="Oval 199"/>
          <p:cNvSpPr>
            <a:spLocks noChangeArrowheads="1"/>
          </p:cNvSpPr>
          <p:nvPr/>
        </p:nvSpPr>
        <p:spPr bwMode="auto">
          <a:xfrm>
            <a:off x="5791200" y="556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04" name="Oval 200"/>
          <p:cNvSpPr>
            <a:spLocks noChangeArrowheads="1"/>
          </p:cNvSpPr>
          <p:nvPr/>
        </p:nvSpPr>
        <p:spPr bwMode="auto">
          <a:xfrm>
            <a:off x="5943600" y="571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05" name="Oval 201"/>
          <p:cNvSpPr>
            <a:spLocks noChangeArrowheads="1"/>
          </p:cNvSpPr>
          <p:nvPr/>
        </p:nvSpPr>
        <p:spPr bwMode="auto">
          <a:xfrm>
            <a:off x="6248400" y="556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06" name="Oval 202"/>
          <p:cNvSpPr>
            <a:spLocks noChangeArrowheads="1"/>
          </p:cNvSpPr>
          <p:nvPr/>
        </p:nvSpPr>
        <p:spPr bwMode="auto">
          <a:xfrm>
            <a:off x="6400800" y="571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07" name="Oval 203"/>
          <p:cNvSpPr>
            <a:spLocks noChangeArrowheads="1"/>
          </p:cNvSpPr>
          <p:nvPr/>
        </p:nvSpPr>
        <p:spPr bwMode="auto">
          <a:xfrm>
            <a:off x="5715000" y="5257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08" name="Oval 204"/>
          <p:cNvSpPr>
            <a:spLocks noChangeArrowheads="1"/>
          </p:cNvSpPr>
          <p:nvPr/>
        </p:nvSpPr>
        <p:spPr bwMode="auto">
          <a:xfrm>
            <a:off x="5867400" y="5410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09" name="Oval 205"/>
          <p:cNvSpPr>
            <a:spLocks noChangeArrowheads="1"/>
          </p:cNvSpPr>
          <p:nvPr/>
        </p:nvSpPr>
        <p:spPr bwMode="auto">
          <a:xfrm>
            <a:off x="6096000" y="175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10" name="Oval 206"/>
          <p:cNvSpPr>
            <a:spLocks noChangeArrowheads="1"/>
          </p:cNvSpPr>
          <p:nvPr/>
        </p:nvSpPr>
        <p:spPr bwMode="auto">
          <a:xfrm>
            <a:off x="6248400" y="190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11" name="Oval 207"/>
          <p:cNvSpPr>
            <a:spLocks noChangeArrowheads="1"/>
          </p:cNvSpPr>
          <p:nvPr/>
        </p:nvSpPr>
        <p:spPr bwMode="auto">
          <a:xfrm>
            <a:off x="6553200" y="175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12" name="Oval 208"/>
          <p:cNvSpPr>
            <a:spLocks noChangeArrowheads="1"/>
          </p:cNvSpPr>
          <p:nvPr/>
        </p:nvSpPr>
        <p:spPr bwMode="auto">
          <a:xfrm>
            <a:off x="6705600" y="190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13" name="Oval 209"/>
          <p:cNvSpPr>
            <a:spLocks noChangeArrowheads="1"/>
          </p:cNvSpPr>
          <p:nvPr/>
        </p:nvSpPr>
        <p:spPr bwMode="auto">
          <a:xfrm>
            <a:off x="6019800" y="1447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14" name="Oval 210"/>
          <p:cNvSpPr>
            <a:spLocks noChangeArrowheads="1"/>
          </p:cNvSpPr>
          <p:nvPr/>
        </p:nvSpPr>
        <p:spPr bwMode="auto">
          <a:xfrm>
            <a:off x="6172200" y="1600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15" name="Oval 211"/>
          <p:cNvSpPr>
            <a:spLocks noChangeArrowheads="1"/>
          </p:cNvSpPr>
          <p:nvPr/>
        </p:nvSpPr>
        <p:spPr bwMode="auto">
          <a:xfrm>
            <a:off x="6629400" y="2743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16" name="Oval 212"/>
          <p:cNvSpPr>
            <a:spLocks noChangeArrowheads="1"/>
          </p:cNvSpPr>
          <p:nvPr/>
        </p:nvSpPr>
        <p:spPr bwMode="auto">
          <a:xfrm>
            <a:off x="6781800" y="2895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17" name="Oval 213"/>
          <p:cNvSpPr>
            <a:spLocks noChangeArrowheads="1"/>
          </p:cNvSpPr>
          <p:nvPr/>
        </p:nvSpPr>
        <p:spPr bwMode="auto">
          <a:xfrm>
            <a:off x="7086600" y="2743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18" name="Oval 214"/>
          <p:cNvSpPr>
            <a:spLocks noChangeArrowheads="1"/>
          </p:cNvSpPr>
          <p:nvPr/>
        </p:nvSpPr>
        <p:spPr bwMode="auto">
          <a:xfrm>
            <a:off x="7239000" y="2895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19" name="Oval 215"/>
          <p:cNvSpPr>
            <a:spLocks noChangeArrowheads="1"/>
          </p:cNvSpPr>
          <p:nvPr/>
        </p:nvSpPr>
        <p:spPr bwMode="auto">
          <a:xfrm>
            <a:off x="6553200" y="2438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20" name="Oval 216"/>
          <p:cNvSpPr>
            <a:spLocks noChangeArrowheads="1"/>
          </p:cNvSpPr>
          <p:nvPr/>
        </p:nvSpPr>
        <p:spPr bwMode="auto">
          <a:xfrm>
            <a:off x="6705600" y="2590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21" name="Oval 217"/>
          <p:cNvSpPr>
            <a:spLocks noChangeArrowheads="1"/>
          </p:cNvSpPr>
          <p:nvPr/>
        </p:nvSpPr>
        <p:spPr bwMode="auto">
          <a:xfrm>
            <a:off x="57150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22" name="Oval 218"/>
          <p:cNvSpPr>
            <a:spLocks noChangeArrowheads="1"/>
          </p:cNvSpPr>
          <p:nvPr/>
        </p:nvSpPr>
        <p:spPr bwMode="auto">
          <a:xfrm>
            <a:off x="5867400" y="220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23" name="Oval 219"/>
          <p:cNvSpPr>
            <a:spLocks noChangeArrowheads="1"/>
          </p:cNvSpPr>
          <p:nvPr/>
        </p:nvSpPr>
        <p:spPr bwMode="auto">
          <a:xfrm>
            <a:off x="61722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24" name="Oval 220"/>
          <p:cNvSpPr>
            <a:spLocks noChangeArrowheads="1"/>
          </p:cNvSpPr>
          <p:nvPr/>
        </p:nvSpPr>
        <p:spPr bwMode="auto">
          <a:xfrm>
            <a:off x="6324600" y="220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25" name="Oval 221"/>
          <p:cNvSpPr>
            <a:spLocks noChangeArrowheads="1"/>
          </p:cNvSpPr>
          <p:nvPr/>
        </p:nvSpPr>
        <p:spPr bwMode="auto">
          <a:xfrm>
            <a:off x="5638800" y="175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26" name="Oval 222"/>
          <p:cNvSpPr>
            <a:spLocks noChangeArrowheads="1"/>
          </p:cNvSpPr>
          <p:nvPr/>
        </p:nvSpPr>
        <p:spPr bwMode="auto">
          <a:xfrm>
            <a:off x="5791200" y="190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27" name="Oval 223"/>
          <p:cNvSpPr>
            <a:spLocks noChangeArrowheads="1"/>
          </p:cNvSpPr>
          <p:nvPr/>
        </p:nvSpPr>
        <p:spPr bwMode="auto">
          <a:xfrm>
            <a:off x="4267200" y="106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28" name="Oval 224"/>
          <p:cNvSpPr>
            <a:spLocks noChangeArrowheads="1"/>
          </p:cNvSpPr>
          <p:nvPr/>
        </p:nvSpPr>
        <p:spPr bwMode="auto">
          <a:xfrm>
            <a:off x="3886200" y="1143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29" name="Oval 225"/>
          <p:cNvSpPr>
            <a:spLocks noChangeArrowheads="1"/>
          </p:cNvSpPr>
          <p:nvPr/>
        </p:nvSpPr>
        <p:spPr bwMode="auto">
          <a:xfrm>
            <a:off x="1828800" y="5105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30" name="Oval 226"/>
          <p:cNvSpPr>
            <a:spLocks noChangeArrowheads="1"/>
          </p:cNvSpPr>
          <p:nvPr/>
        </p:nvSpPr>
        <p:spPr bwMode="auto">
          <a:xfrm>
            <a:off x="1447800" y="5181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31" name="Oval 227"/>
          <p:cNvSpPr>
            <a:spLocks noChangeArrowheads="1"/>
          </p:cNvSpPr>
          <p:nvPr/>
        </p:nvSpPr>
        <p:spPr bwMode="auto">
          <a:xfrm>
            <a:off x="2667000" y="5257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32" name="Oval 228"/>
          <p:cNvSpPr>
            <a:spLocks noChangeArrowheads="1"/>
          </p:cNvSpPr>
          <p:nvPr/>
        </p:nvSpPr>
        <p:spPr bwMode="auto">
          <a:xfrm>
            <a:off x="2286000" y="5334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33" name="Oval 229"/>
          <p:cNvSpPr>
            <a:spLocks noChangeArrowheads="1"/>
          </p:cNvSpPr>
          <p:nvPr/>
        </p:nvSpPr>
        <p:spPr bwMode="auto">
          <a:xfrm>
            <a:off x="914400" y="2667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34" name="Oval 230"/>
          <p:cNvSpPr>
            <a:spLocks noChangeArrowheads="1"/>
          </p:cNvSpPr>
          <p:nvPr/>
        </p:nvSpPr>
        <p:spPr bwMode="auto">
          <a:xfrm>
            <a:off x="990600" y="2438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35" name="Oval 231"/>
          <p:cNvSpPr>
            <a:spLocks noChangeArrowheads="1"/>
          </p:cNvSpPr>
          <p:nvPr/>
        </p:nvSpPr>
        <p:spPr bwMode="auto">
          <a:xfrm>
            <a:off x="7086600" y="5105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36" name="Oval 232"/>
          <p:cNvSpPr>
            <a:spLocks noChangeArrowheads="1"/>
          </p:cNvSpPr>
          <p:nvPr/>
        </p:nvSpPr>
        <p:spPr bwMode="auto">
          <a:xfrm>
            <a:off x="7239000" y="5257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37" name="Oval 233"/>
          <p:cNvSpPr>
            <a:spLocks noChangeArrowheads="1"/>
          </p:cNvSpPr>
          <p:nvPr/>
        </p:nvSpPr>
        <p:spPr bwMode="auto">
          <a:xfrm>
            <a:off x="71628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38" name="Oval 234"/>
          <p:cNvSpPr>
            <a:spLocks noChangeArrowheads="1"/>
          </p:cNvSpPr>
          <p:nvPr/>
        </p:nvSpPr>
        <p:spPr bwMode="auto">
          <a:xfrm>
            <a:off x="6096000" y="3962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39" name="Oval 235"/>
          <p:cNvSpPr>
            <a:spLocks noChangeArrowheads="1"/>
          </p:cNvSpPr>
          <p:nvPr/>
        </p:nvSpPr>
        <p:spPr bwMode="auto">
          <a:xfrm>
            <a:off x="6248400" y="4114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40" name="Oval 236"/>
          <p:cNvSpPr>
            <a:spLocks noChangeArrowheads="1"/>
          </p:cNvSpPr>
          <p:nvPr/>
        </p:nvSpPr>
        <p:spPr bwMode="auto">
          <a:xfrm>
            <a:off x="6172200" y="3733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41" name="Oval 237"/>
          <p:cNvSpPr>
            <a:spLocks noChangeArrowheads="1"/>
          </p:cNvSpPr>
          <p:nvPr/>
        </p:nvSpPr>
        <p:spPr bwMode="auto">
          <a:xfrm>
            <a:off x="7467600" y="4038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42" name="Oval 238"/>
          <p:cNvSpPr>
            <a:spLocks noChangeArrowheads="1"/>
          </p:cNvSpPr>
          <p:nvPr/>
        </p:nvSpPr>
        <p:spPr bwMode="auto">
          <a:xfrm>
            <a:off x="7620000" y="4191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43" name="Oval 239"/>
          <p:cNvSpPr>
            <a:spLocks noChangeArrowheads="1"/>
          </p:cNvSpPr>
          <p:nvPr/>
        </p:nvSpPr>
        <p:spPr bwMode="auto">
          <a:xfrm>
            <a:off x="7543800" y="3810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44" name="Oval 240"/>
          <p:cNvSpPr>
            <a:spLocks noChangeArrowheads="1"/>
          </p:cNvSpPr>
          <p:nvPr/>
        </p:nvSpPr>
        <p:spPr bwMode="auto">
          <a:xfrm>
            <a:off x="5105400" y="2590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45" name="Oval 241"/>
          <p:cNvSpPr>
            <a:spLocks noChangeArrowheads="1"/>
          </p:cNvSpPr>
          <p:nvPr/>
        </p:nvSpPr>
        <p:spPr bwMode="auto">
          <a:xfrm>
            <a:off x="5257800" y="2743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46" name="Oval 242"/>
          <p:cNvSpPr>
            <a:spLocks noChangeArrowheads="1"/>
          </p:cNvSpPr>
          <p:nvPr/>
        </p:nvSpPr>
        <p:spPr bwMode="auto">
          <a:xfrm>
            <a:off x="5181600" y="236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47" name="Oval 243"/>
          <p:cNvSpPr>
            <a:spLocks noChangeArrowheads="1"/>
          </p:cNvSpPr>
          <p:nvPr/>
        </p:nvSpPr>
        <p:spPr bwMode="auto">
          <a:xfrm>
            <a:off x="70866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48" name="Oval 244"/>
          <p:cNvSpPr>
            <a:spLocks noChangeArrowheads="1"/>
          </p:cNvSpPr>
          <p:nvPr/>
        </p:nvSpPr>
        <p:spPr bwMode="auto">
          <a:xfrm>
            <a:off x="7239000" y="220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49" name="Oval 245"/>
          <p:cNvSpPr>
            <a:spLocks noChangeArrowheads="1"/>
          </p:cNvSpPr>
          <p:nvPr/>
        </p:nvSpPr>
        <p:spPr bwMode="auto">
          <a:xfrm>
            <a:off x="7162800" y="182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50" name="Oval 246"/>
          <p:cNvSpPr>
            <a:spLocks noChangeArrowheads="1"/>
          </p:cNvSpPr>
          <p:nvPr/>
        </p:nvSpPr>
        <p:spPr bwMode="auto">
          <a:xfrm>
            <a:off x="2133600" y="3810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51" name="Oval 247"/>
          <p:cNvSpPr>
            <a:spLocks noChangeArrowheads="1"/>
          </p:cNvSpPr>
          <p:nvPr/>
        </p:nvSpPr>
        <p:spPr bwMode="auto">
          <a:xfrm>
            <a:off x="2286000" y="3962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52" name="Oval 248"/>
          <p:cNvSpPr>
            <a:spLocks noChangeArrowheads="1"/>
          </p:cNvSpPr>
          <p:nvPr/>
        </p:nvSpPr>
        <p:spPr bwMode="auto">
          <a:xfrm>
            <a:off x="2667000" y="3657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53" name="Oval 249"/>
          <p:cNvSpPr>
            <a:spLocks noChangeArrowheads="1"/>
          </p:cNvSpPr>
          <p:nvPr/>
        </p:nvSpPr>
        <p:spPr bwMode="auto">
          <a:xfrm>
            <a:off x="2743200" y="3810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54" name="Oval 250"/>
          <p:cNvSpPr>
            <a:spLocks noChangeArrowheads="1"/>
          </p:cNvSpPr>
          <p:nvPr/>
        </p:nvSpPr>
        <p:spPr bwMode="auto">
          <a:xfrm>
            <a:off x="2971800" y="3962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55" name="Oval 251"/>
          <p:cNvSpPr>
            <a:spLocks noChangeArrowheads="1"/>
          </p:cNvSpPr>
          <p:nvPr/>
        </p:nvSpPr>
        <p:spPr bwMode="auto">
          <a:xfrm>
            <a:off x="1981200" y="3886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56" name="Oval 252"/>
          <p:cNvSpPr>
            <a:spLocks noChangeArrowheads="1"/>
          </p:cNvSpPr>
          <p:nvPr/>
        </p:nvSpPr>
        <p:spPr bwMode="auto">
          <a:xfrm>
            <a:off x="2895600" y="3429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57" name="Oval 253"/>
          <p:cNvSpPr>
            <a:spLocks noChangeArrowheads="1"/>
          </p:cNvSpPr>
          <p:nvPr/>
        </p:nvSpPr>
        <p:spPr bwMode="auto">
          <a:xfrm>
            <a:off x="3048000" y="3581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58" name="Oval 254"/>
          <p:cNvSpPr>
            <a:spLocks noChangeArrowheads="1"/>
          </p:cNvSpPr>
          <p:nvPr/>
        </p:nvSpPr>
        <p:spPr bwMode="auto">
          <a:xfrm>
            <a:off x="1066800" y="3962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59" name="Oval 255"/>
          <p:cNvSpPr>
            <a:spLocks noChangeArrowheads="1"/>
          </p:cNvSpPr>
          <p:nvPr/>
        </p:nvSpPr>
        <p:spPr bwMode="auto">
          <a:xfrm>
            <a:off x="1524000" y="3962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60" name="Oval 256"/>
          <p:cNvSpPr>
            <a:spLocks noChangeArrowheads="1"/>
          </p:cNvSpPr>
          <p:nvPr/>
        </p:nvSpPr>
        <p:spPr bwMode="auto">
          <a:xfrm>
            <a:off x="685800" y="4038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61" name="Oval 257"/>
          <p:cNvSpPr>
            <a:spLocks noChangeArrowheads="1"/>
          </p:cNvSpPr>
          <p:nvPr/>
        </p:nvSpPr>
        <p:spPr bwMode="auto">
          <a:xfrm>
            <a:off x="2514600" y="2819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62" name="Oval 258"/>
          <p:cNvSpPr>
            <a:spLocks noChangeArrowheads="1"/>
          </p:cNvSpPr>
          <p:nvPr/>
        </p:nvSpPr>
        <p:spPr bwMode="auto">
          <a:xfrm>
            <a:off x="2667000" y="2971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63" name="Oval 259"/>
          <p:cNvSpPr>
            <a:spLocks noChangeArrowheads="1"/>
          </p:cNvSpPr>
          <p:nvPr/>
        </p:nvSpPr>
        <p:spPr bwMode="auto">
          <a:xfrm>
            <a:off x="2971800" y="2819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64" name="Oval 260"/>
          <p:cNvSpPr>
            <a:spLocks noChangeArrowheads="1"/>
          </p:cNvSpPr>
          <p:nvPr/>
        </p:nvSpPr>
        <p:spPr bwMode="auto">
          <a:xfrm>
            <a:off x="3124200" y="2971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65" name="Oval 261"/>
          <p:cNvSpPr>
            <a:spLocks noChangeArrowheads="1"/>
          </p:cNvSpPr>
          <p:nvPr/>
        </p:nvSpPr>
        <p:spPr bwMode="auto">
          <a:xfrm>
            <a:off x="1905000" y="2895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66" name="Oval 262"/>
          <p:cNvSpPr>
            <a:spLocks noChangeArrowheads="1"/>
          </p:cNvSpPr>
          <p:nvPr/>
        </p:nvSpPr>
        <p:spPr bwMode="auto">
          <a:xfrm>
            <a:off x="2133600" y="2895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67" name="Text Box 263"/>
          <p:cNvSpPr txBox="1">
            <a:spLocks noChangeArrowheads="1"/>
          </p:cNvSpPr>
          <p:nvPr/>
        </p:nvSpPr>
        <p:spPr bwMode="auto">
          <a:xfrm>
            <a:off x="965200" y="3071813"/>
            <a:ext cx="2224088" cy="762000"/>
          </a:xfrm>
          <a:prstGeom prst="rect">
            <a:avLst/>
          </a:prstGeom>
          <a:noFill/>
          <a:ln w="9525">
            <a:noFill/>
            <a:miter lim="800000"/>
            <a:headEnd/>
            <a:tailEnd/>
          </a:ln>
        </p:spPr>
        <p:txBody>
          <a:bodyPr wrap="none">
            <a:spAutoFit/>
          </a:bodyPr>
          <a:lstStyle/>
          <a:p>
            <a:pPr algn="ctr" eaLnBrk="0" hangingPunct="0"/>
            <a:r>
              <a:rPr lang="en-US" sz="2200" b="1">
                <a:solidFill>
                  <a:srgbClr val="000000"/>
                </a:solidFill>
                <a:latin typeface="Arial" charset="0"/>
              </a:rPr>
              <a:t>retinol-binding </a:t>
            </a:r>
          </a:p>
          <a:p>
            <a:pPr algn="ctr" eaLnBrk="0" hangingPunct="0"/>
            <a:r>
              <a:rPr lang="en-US" sz="2200" b="1">
                <a:solidFill>
                  <a:srgbClr val="000000"/>
                </a:solidFill>
                <a:latin typeface="Arial" charset="0"/>
              </a:rPr>
              <a:t>protein</a:t>
            </a:r>
            <a:endParaRPr lang="en-US" sz="2200">
              <a:solidFill>
                <a:srgbClr val="000000"/>
              </a:solidFill>
              <a:latin typeface="Arial" charset="0"/>
            </a:endParaRPr>
          </a:p>
        </p:txBody>
      </p:sp>
      <p:sp>
        <p:nvSpPr>
          <p:cNvPr id="98568" name="Oval 264"/>
          <p:cNvSpPr>
            <a:spLocks noChangeArrowheads="1"/>
          </p:cNvSpPr>
          <p:nvPr/>
        </p:nvSpPr>
        <p:spPr bwMode="auto">
          <a:xfrm>
            <a:off x="1066800" y="2819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69" name="Oval 265"/>
          <p:cNvSpPr>
            <a:spLocks noChangeArrowheads="1"/>
          </p:cNvSpPr>
          <p:nvPr/>
        </p:nvSpPr>
        <p:spPr bwMode="auto">
          <a:xfrm>
            <a:off x="838200" y="3505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70" name="Oval 266"/>
          <p:cNvSpPr>
            <a:spLocks noChangeArrowheads="1"/>
          </p:cNvSpPr>
          <p:nvPr/>
        </p:nvSpPr>
        <p:spPr bwMode="auto">
          <a:xfrm>
            <a:off x="990600" y="3657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71" name="Oval 267"/>
          <p:cNvSpPr>
            <a:spLocks noChangeArrowheads="1"/>
          </p:cNvSpPr>
          <p:nvPr/>
        </p:nvSpPr>
        <p:spPr bwMode="auto">
          <a:xfrm>
            <a:off x="914400" y="3276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8572" name="Text Box 268"/>
          <p:cNvSpPr txBox="1">
            <a:spLocks noChangeArrowheads="1"/>
          </p:cNvSpPr>
          <p:nvPr/>
        </p:nvSpPr>
        <p:spPr bwMode="auto">
          <a:xfrm>
            <a:off x="894149" y="6172200"/>
            <a:ext cx="2185214" cy="430887"/>
          </a:xfrm>
          <a:prstGeom prst="rect">
            <a:avLst/>
          </a:prstGeom>
          <a:noFill/>
          <a:ln w="9525">
            <a:noFill/>
            <a:miter lim="800000"/>
            <a:headEnd/>
            <a:tailEnd/>
          </a:ln>
        </p:spPr>
        <p:txBody>
          <a:bodyPr wrap="none">
            <a:spAutoFit/>
          </a:bodyPr>
          <a:lstStyle/>
          <a:p>
            <a:pPr algn="ctr" eaLnBrk="0" hangingPunct="0"/>
            <a:r>
              <a:rPr lang="en-US" sz="2200" dirty="0">
                <a:solidFill>
                  <a:srgbClr val="000000"/>
                </a:solidFill>
                <a:latin typeface="Arial" charset="0"/>
              </a:rPr>
              <a:t>your RBP query</a:t>
            </a:r>
          </a:p>
        </p:txBody>
      </p:sp>
      <p:sp>
        <p:nvSpPr>
          <p:cNvPr id="98573" name="AutoShape 269"/>
          <p:cNvSpPr>
            <a:spLocks noChangeArrowheads="1"/>
          </p:cNvSpPr>
          <p:nvPr/>
        </p:nvSpPr>
        <p:spPr bwMode="auto">
          <a:xfrm>
            <a:off x="1905000" y="4330700"/>
            <a:ext cx="330200" cy="1841500"/>
          </a:xfrm>
          <a:prstGeom prst="upArrow">
            <a:avLst>
              <a:gd name="adj1" fmla="val 50000"/>
              <a:gd name="adj2" fmla="val 139423"/>
            </a:avLst>
          </a:prstGeom>
          <a:solidFill>
            <a:schemeClr val="accent2"/>
          </a:solidFill>
          <a:ln w="9525">
            <a:solidFill>
              <a:schemeClr val="tx1"/>
            </a:solidFill>
            <a:miter lim="800000"/>
            <a:headEnd/>
            <a:tailEnd/>
          </a:ln>
        </p:spPr>
        <p:txBody>
          <a:bodyPr wrap="none" anchor="ctr"/>
          <a:lstStyle/>
          <a:p>
            <a:endParaRPr lang="en-US">
              <a:solidFill>
                <a:srgbClr val="000000"/>
              </a:solidFill>
            </a:endParaRPr>
          </a:p>
        </p:txBody>
      </p:sp>
    </p:spTree>
    <p:extLst>
      <p:ext uri="{BB962C8B-B14F-4D97-AF65-F5344CB8AC3E}">
        <p14:creationId xmlns:p14="http://schemas.microsoft.com/office/powerpoint/2010/main" val="245198874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Oval 2"/>
          <p:cNvSpPr>
            <a:spLocks noChangeArrowheads="1"/>
          </p:cNvSpPr>
          <p:nvPr/>
        </p:nvSpPr>
        <p:spPr bwMode="auto">
          <a:xfrm>
            <a:off x="5486400" y="2209800"/>
            <a:ext cx="2590800" cy="2667000"/>
          </a:xfrm>
          <a:prstGeom prst="ellipse">
            <a:avLst/>
          </a:prstGeom>
          <a:solidFill>
            <a:srgbClr val="DDDDDD"/>
          </a:solidFill>
          <a:ln w="28575">
            <a:solidFill>
              <a:schemeClr val="tx1"/>
            </a:solidFill>
            <a:round/>
            <a:headEnd/>
            <a:tailEnd/>
          </a:ln>
        </p:spPr>
        <p:txBody>
          <a:bodyPr wrap="none" anchor="ctr"/>
          <a:lstStyle/>
          <a:p>
            <a:pPr algn="ctr" eaLnBrk="0" hangingPunct="0"/>
            <a:endParaRPr lang="en-US">
              <a:solidFill>
                <a:srgbClr val="000000"/>
              </a:solidFill>
            </a:endParaRPr>
          </a:p>
        </p:txBody>
      </p:sp>
      <p:sp>
        <p:nvSpPr>
          <p:cNvPr id="99331" name="Oval 3"/>
          <p:cNvSpPr>
            <a:spLocks noChangeArrowheads="1"/>
          </p:cNvSpPr>
          <p:nvPr/>
        </p:nvSpPr>
        <p:spPr bwMode="auto">
          <a:xfrm>
            <a:off x="3124200" y="2209800"/>
            <a:ext cx="2590800" cy="2667000"/>
          </a:xfrm>
          <a:prstGeom prst="ellipse">
            <a:avLst/>
          </a:prstGeom>
          <a:solidFill>
            <a:srgbClr val="DDDDDD"/>
          </a:solidFill>
          <a:ln w="28575">
            <a:solidFill>
              <a:schemeClr val="tx1"/>
            </a:solidFill>
            <a:round/>
            <a:headEnd/>
            <a:tailEnd/>
          </a:ln>
        </p:spPr>
        <p:txBody>
          <a:bodyPr wrap="none" anchor="ctr"/>
          <a:lstStyle/>
          <a:p>
            <a:pPr algn="ctr" eaLnBrk="0" hangingPunct="0"/>
            <a:endParaRPr lang="en-US">
              <a:solidFill>
                <a:srgbClr val="000000"/>
              </a:solidFill>
            </a:endParaRPr>
          </a:p>
        </p:txBody>
      </p:sp>
      <p:sp>
        <p:nvSpPr>
          <p:cNvPr id="99332" name="Oval 4"/>
          <p:cNvSpPr>
            <a:spLocks noChangeArrowheads="1"/>
          </p:cNvSpPr>
          <p:nvPr/>
        </p:nvSpPr>
        <p:spPr bwMode="auto">
          <a:xfrm>
            <a:off x="533400" y="838200"/>
            <a:ext cx="7772400" cy="5562600"/>
          </a:xfrm>
          <a:prstGeom prst="ellipse">
            <a:avLst/>
          </a:prstGeom>
          <a:noFill/>
          <a:ln w="28575">
            <a:solidFill>
              <a:schemeClr val="tx1"/>
            </a:solidFill>
            <a:round/>
            <a:headEnd/>
            <a:tailEnd/>
          </a:ln>
        </p:spPr>
        <p:txBody>
          <a:bodyPr wrap="none" anchor="ctr"/>
          <a:lstStyle/>
          <a:p>
            <a:endParaRPr lang="en-US">
              <a:solidFill>
                <a:srgbClr val="000000"/>
              </a:solidFill>
            </a:endParaRPr>
          </a:p>
        </p:txBody>
      </p:sp>
      <p:sp>
        <p:nvSpPr>
          <p:cNvPr id="99333" name="Oval 5"/>
          <p:cNvSpPr>
            <a:spLocks noChangeArrowheads="1"/>
          </p:cNvSpPr>
          <p:nvPr/>
        </p:nvSpPr>
        <p:spPr bwMode="auto">
          <a:xfrm>
            <a:off x="2414588" y="41148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34" name="Oval 6"/>
          <p:cNvSpPr>
            <a:spLocks noChangeArrowheads="1"/>
          </p:cNvSpPr>
          <p:nvPr/>
        </p:nvSpPr>
        <p:spPr bwMode="auto">
          <a:xfrm>
            <a:off x="2643188" y="41148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35" name="Oval 7"/>
          <p:cNvSpPr>
            <a:spLocks noChangeArrowheads="1"/>
          </p:cNvSpPr>
          <p:nvPr/>
        </p:nvSpPr>
        <p:spPr bwMode="auto">
          <a:xfrm>
            <a:off x="2795588" y="42672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36" name="Oval 8"/>
          <p:cNvSpPr>
            <a:spLocks noChangeArrowheads="1"/>
          </p:cNvSpPr>
          <p:nvPr/>
        </p:nvSpPr>
        <p:spPr bwMode="auto">
          <a:xfrm>
            <a:off x="2947988" y="44196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37" name="Oval 9"/>
          <p:cNvSpPr>
            <a:spLocks noChangeArrowheads="1"/>
          </p:cNvSpPr>
          <p:nvPr/>
        </p:nvSpPr>
        <p:spPr bwMode="auto">
          <a:xfrm>
            <a:off x="3100388" y="46482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38" name="Oval 10"/>
          <p:cNvSpPr>
            <a:spLocks noChangeArrowheads="1"/>
          </p:cNvSpPr>
          <p:nvPr/>
        </p:nvSpPr>
        <p:spPr bwMode="auto">
          <a:xfrm>
            <a:off x="3252788" y="47244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39" name="Oval 11"/>
          <p:cNvSpPr>
            <a:spLocks noChangeArrowheads="1"/>
          </p:cNvSpPr>
          <p:nvPr/>
        </p:nvSpPr>
        <p:spPr bwMode="auto">
          <a:xfrm>
            <a:off x="3405188" y="49530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40" name="Oval 12"/>
          <p:cNvSpPr>
            <a:spLocks noChangeArrowheads="1"/>
          </p:cNvSpPr>
          <p:nvPr/>
        </p:nvSpPr>
        <p:spPr bwMode="auto">
          <a:xfrm>
            <a:off x="35814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41" name="Oval 13"/>
          <p:cNvSpPr>
            <a:spLocks noChangeArrowheads="1"/>
          </p:cNvSpPr>
          <p:nvPr/>
        </p:nvSpPr>
        <p:spPr bwMode="auto">
          <a:xfrm>
            <a:off x="3657600" y="5181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42" name="Oval 14"/>
          <p:cNvSpPr>
            <a:spLocks noChangeArrowheads="1"/>
          </p:cNvSpPr>
          <p:nvPr/>
        </p:nvSpPr>
        <p:spPr bwMode="auto">
          <a:xfrm>
            <a:off x="3886200" y="5334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43" name="Oval 15"/>
          <p:cNvSpPr>
            <a:spLocks noChangeArrowheads="1"/>
          </p:cNvSpPr>
          <p:nvPr/>
        </p:nvSpPr>
        <p:spPr bwMode="auto">
          <a:xfrm>
            <a:off x="4038600" y="5486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44" name="Oval 16"/>
          <p:cNvSpPr>
            <a:spLocks noChangeArrowheads="1"/>
          </p:cNvSpPr>
          <p:nvPr/>
        </p:nvSpPr>
        <p:spPr bwMode="auto">
          <a:xfrm>
            <a:off x="3100388" y="41148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45" name="Oval 17"/>
          <p:cNvSpPr>
            <a:spLocks noChangeArrowheads="1"/>
          </p:cNvSpPr>
          <p:nvPr/>
        </p:nvSpPr>
        <p:spPr bwMode="auto">
          <a:xfrm>
            <a:off x="3252788" y="44196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46" name="Oval 18"/>
          <p:cNvSpPr>
            <a:spLocks noChangeArrowheads="1"/>
          </p:cNvSpPr>
          <p:nvPr/>
        </p:nvSpPr>
        <p:spPr bwMode="auto">
          <a:xfrm>
            <a:off x="3405188" y="44196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47" name="Oval 19"/>
          <p:cNvSpPr>
            <a:spLocks noChangeArrowheads="1"/>
          </p:cNvSpPr>
          <p:nvPr/>
        </p:nvSpPr>
        <p:spPr bwMode="auto">
          <a:xfrm>
            <a:off x="3581400" y="4572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48" name="Oval 20"/>
          <p:cNvSpPr>
            <a:spLocks noChangeArrowheads="1"/>
          </p:cNvSpPr>
          <p:nvPr/>
        </p:nvSpPr>
        <p:spPr bwMode="auto">
          <a:xfrm>
            <a:off x="3810000" y="4572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49" name="Oval 21"/>
          <p:cNvSpPr>
            <a:spLocks noChangeArrowheads="1"/>
          </p:cNvSpPr>
          <p:nvPr/>
        </p:nvSpPr>
        <p:spPr bwMode="auto">
          <a:xfrm>
            <a:off x="38862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50" name="Oval 22"/>
          <p:cNvSpPr>
            <a:spLocks noChangeArrowheads="1"/>
          </p:cNvSpPr>
          <p:nvPr/>
        </p:nvSpPr>
        <p:spPr bwMode="auto">
          <a:xfrm>
            <a:off x="4038600" y="5029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51" name="Oval 23"/>
          <p:cNvSpPr>
            <a:spLocks noChangeArrowheads="1"/>
          </p:cNvSpPr>
          <p:nvPr/>
        </p:nvSpPr>
        <p:spPr bwMode="auto">
          <a:xfrm>
            <a:off x="4191000" y="5181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52" name="Oval 24"/>
          <p:cNvSpPr>
            <a:spLocks noChangeArrowheads="1"/>
          </p:cNvSpPr>
          <p:nvPr/>
        </p:nvSpPr>
        <p:spPr bwMode="auto">
          <a:xfrm>
            <a:off x="2033588" y="41910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53" name="Oval 25"/>
          <p:cNvSpPr>
            <a:spLocks noChangeArrowheads="1"/>
          </p:cNvSpPr>
          <p:nvPr/>
        </p:nvSpPr>
        <p:spPr bwMode="auto">
          <a:xfrm>
            <a:off x="2185988" y="43434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54" name="Oval 26"/>
          <p:cNvSpPr>
            <a:spLocks noChangeArrowheads="1"/>
          </p:cNvSpPr>
          <p:nvPr/>
        </p:nvSpPr>
        <p:spPr bwMode="auto">
          <a:xfrm>
            <a:off x="2414588" y="43434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55" name="Oval 27"/>
          <p:cNvSpPr>
            <a:spLocks noChangeArrowheads="1"/>
          </p:cNvSpPr>
          <p:nvPr/>
        </p:nvSpPr>
        <p:spPr bwMode="auto">
          <a:xfrm>
            <a:off x="2414588" y="44958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56" name="Oval 28"/>
          <p:cNvSpPr>
            <a:spLocks noChangeArrowheads="1"/>
          </p:cNvSpPr>
          <p:nvPr/>
        </p:nvSpPr>
        <p:spPr bwMode="auto">
          <a:xfrm>
            <a:off x="2719388" y="46482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57" name="Oval 29"/>
          <p:cNvSpPr>
            <a:spLocks noChangeArrowheads="1"/>
          </p:cNvSpPr>
          <p:nvPr/>
        </p:nvSpPr>
        <p:spPr bwMode="auto">
          <a:xfrm>
            <a:off x="2795588" y="48006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58" name="Oval 30"/>
          <p:cNvSpPr>
            <a:spLocks noChangeArrowheads="1"/>
          </p:cNvSpPr>
          <p:nvPr/>
        </p:nvSpPr>
        <p:spPr bwMode="auto">
          <a:xfrm>
            <a:off x="2871788" y="50292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59" name="Oval 31"/>
          <p:cNvSpPr>
            <a:spLocks noChangeArrowheads="1"/>
          </p:cNvSpPr>
          <p:nvPr/>
        </p:nvSpPr>
        <p:spPr bwMode="auto">
          <a:xfrm>
            <a:off x="3100388" y="51054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60" name="Oval 32"/>
          <p:cNvSpPr>
            <a:spLocks noChangeArrowheads="1"/>
          </p:cNvSpPr>
          <p:nvPr/>
        </p:nvSpPr>
        <p:spPr bwMode="auto">
          <a:xfrm>
            <a:off x="3352800" y="5257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61" name="Oval 33"/>
          <p:cNvSpPr>
            <a:spLocks noChangeArrowheads="1"/>
          </p:cNvSpPr>
          <p:nvPr/>
        </p:nvSpPr>
        <p:spPr bwMode="auto">
          <a:xfrm>
            <a:off x="3505200" y="5410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62" name="Oval 34"/>
          <p:cNvSpPr>
            <a:spLocks noChangeArrowheads="1"/>
          </p:cNvSpPr>
          <p:nvPr/>
        </p:nvSpPr>
        <p:spPr bwMode="auto">
          <a:xfrm>
            <a:off x="3252788" y="31242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63" name="Oval 35"/>
          <p:cNvSpPr>
            <a:spLocks noChangeArrowheads="1"/>
          </p:cNvSpPr>
          <p:nvPr/>
        </p:nvSpPr>
        <p:spPr bwMode="auto">
          <a:xfrm>
            <a:off x="4648200" y="3886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64" name="Oval 36"/>
          <p:cNvSpPr>
            <a:spLocks noChangeArrowheads="1"/>
          </p:cNvSpPr>
          <p:nvPr/>
        </p:nvSpPr>
        <p:spPr bwMode="auto">
          <a:xfrm>
            <a:off x="4800600" y="4038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65" name="Oval 37"/>
          <p:cNvSpPr>
            <a:spLocks noChangeArrowheads="1"/>
          </p:cNvSpPr>
          <p:nvPr/>
        </p:nvSpPr>
        <p:spPr bwMode="auto">
          <a:xfrm>
            <a:off x="4953000" y="4191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66" name="Oval 38"/>
          <p:cNvSpPr>
            <a:spLocks noChangeArrowheads="1"/>
          </p:cNvSpPr>
          <p:nvPr/>
        </p:nvSpPr>
        <p:spPr bwMode="auto">
          <a:xfrm>
            <a:off x="3886200" y="3962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67" name="Oval 39"/>
          <p:cNvSpPr>
            <a:spLocks noChangeArrowheads="1"/>
          </p:cNvSpPr>
          <p:nvPr/>
        </p:nvSpPr>
        <p:spPr bwMode="auto">
          <a:xfrm>
            <a:off x="4038600" y="4114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68" name="Oval 40"/>
          <p:cNvSpPr>
            <a:spLocks noChangeArrowheads="1"/>
          </p:cNvSpPr>
          <p:nvPr/>
        </p:nvSpPr>
        <p:spPr bwMode="auto">
          <a:xfrm>
            <a:off x="4191000" y="4267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69" name="Oval 41"/>
          <p:cNvSpPr>
            <a:spLocks noChangeArrowheads="1"/>
          </p:cNvSpPr>
          <p:nvPr/>
        </p:nvSpPr>
        <p:spPr bwMode="auto">
          <a:xfrm>
            <a:off x="4953000" y="3733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70" name="Oval 42"/>
          <p:cNvSpPr>
            <a:spLocks noChangeArrowheads="1"/>
          </p:cNvSpPr>
          <p:nvPr/>
        </p:nvSpPr>
        <p:spPr bwMode="auto">
          <a:xfrm>
            <a:off x="5105400" y="3886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71" name="Oval 43"/>
          <p:cNvSpPr>
            <a:spLocks noChangeArrowheads="1"/>
          </p:cNvSpPr>
          <p:nvPr/>
        </p:nvSpPr>
        <p:spPr bwMode="auto">
          <a:xfrm>
            <a:off x="5257800" y="4038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72" name="Oval 44"/>
          <p:cNvSpPr>
            <a:spLocks noChangeArrowheads="1"/>
          </p:cNvSpPr>
          <p:nvPr/>
        </p:nvSpPr>
        <p:spPr bwMode="auto">
          <a:xfrm>
            <a:off x="4191000" y="3810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73" name="Oval 45"/>
          <p:cNvSpPr>
            <a:spLocks noChangeArrowheads="1"/>
          </p:cNvSpPr>
          <p:nvPr/>
        </p:nvSpPr>
        <p:spPr bwMode="auto">
          <a:xfrm>
            <a:off x="4343400" y="3962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74" name="Oval 46"/>
          <p:cNvSpPr>
            <a:spLocks noChangeArrowheads="1"/>
          </p:cNvSpPr>
          <p:nvPr/>
        </p:nvSpPr>
        <p:spPr bwMode="auto">
          <a:xfrm>
            <a:off x="4495800" y="4114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75" name="Oval 47"/>
          <p:cNvSpPr>
            <a:spLocks noChangeArrowheads="1"/>
          </p:cNvSpPr>
          <p:nvPr/>
        </p:nvSpPr>
        <p:spPr bwMode="auto">
          <a:xfrm>
            <a:off x="4648200" y="4267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76" name="Oval 48"/>
          <p:cNvSpPr>
            <a:spLocks noChangeArrowheads="1"/>
          </p:cNvSpPr>
          <p:nvPr/>
        </p:nvSpPr>
        <p:spPr bwMode="auto">
          <a:xfrm>
            <a:off x="3252788" y="37338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77" name="Oval 49"/>
          <p:cNvSpPr>
            <a:spLocks noChangeArrowheads="1"/>
          </p:cNvSpPr>
          <p:nvPr/>
        </p:nvSpPr>
        <p:spPr bwMode="auto">
          <a:xfrm>
            <a:off x="3328988" y="38862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78" name="Oval 50"/>
          <p:cNvSpPr>
            <a:spLocks noChangeArrowheads="1"/>
          </p:cNvSpPr>
          <p:nvPr/>
        </p:nvSpPr>
        <p:spPr bwMode="auto">
          <a:xfrm>
            <a:off x="3481388" y="40386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79" name="Oval 51"/>
          <p:cNvSpPr>
            <a:spLocks noChangeArrowheads="1"/>
          </p:cNvSpPr>
          <p:nvPr/>
        </p:nvSpPr>
        <p:spPr bwMode="auto">
          <a:xfrm>
            <a:off x="3657600" y="4191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80" name="Oval 52"/>
          <p:cNvSpPr>
            <a:spLocks noChangeArrowheads="1"/>
          </p:cNvSpPr>
          <p:nvPr/>
        </p:nvSpPr>
        <p:spPr bwMode="auto">
          <a:xfrm>
            <a:off x="3405188" y="20574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81" name="Oval 53"/>
          <p:cNvSpPr>
            <a:spLocks noChangeArrowheads="1"/>
          </p:cNvSpPr>
          <p:nvPr/>
        </p:nvSpPr>
        <p:spPr bwMode="auto">
          <a:xfrm>
            <a:off x="3581400" y="236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82" name="Oval 54"/>
          <p:cNvSpPr>
            <a:spLocks noChangeArrowheads="1"/>
          </p:cNvSpPr>
          <p:nvPr/>
        </p:nvSpPr>
        <p:spPr bwMode="auto">
          <a:xfrm>
            <a:off x="3733800" y="2514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83" name="Oval 55"/>
          <p:cNvSpPr>
            <a:spLocks noChangeArrowheads="1"/>
          </p:cNvSpPr>
          <p:nvPr/>
        </p:nvSpPr>
        <p:spPr bwMode="auto">
          <a:xfrm>
            <a:off x="3886200" y="2667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84" name="Oval 56"/>
          <p:cNvSpPr>
            <a:spLocks noChangeArrowheads="1"/>
          </p:cNvSpPr>
          <p:nvPr/>
        </p:nvSpPr>
        <p:spPr bwMode="auto">
          <a:xfrm>
            <a:off x="4038600" y="2819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85" name="Oval 57"/>
          <p:cNvSpPr>
            <a:spLocks noChangeArrowheads="1"/>
          </p:cNvSpPr>
          <p:nvPr/>
        </p:nvSpPr>
        <p:spPr bwMode="auto">
          <a:xfrm>
            <a:off x="4191000" y="3124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86" name="Oval 58"/>
          <p:cNvSpPr>
            <a:spLocks noChangeArrowheads="1"/>
          </p:cNvSpPr>
          <p:nvPr/>
        </p:nvSpPr>
        <p:spPr bwMode="auto">
          <a:xfrm>
            <a:off x="4495800" y="3124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87" name="Oval 59"/>
          <p:cNvSpPr>
            <a:spLocks noChangeArrowheads="1"/>
          </p:cNvSpPr>
          <p:nvPr/>
        </p:nvSpPr>
        <p:spPr bwMode="auto">
          <a:xfrm>
            <a:off x="3886200" y="220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88" name="Oval 60"/>
          <p:cNvSpPr>
            <a:spLocks noChangeArrowheads="1"/>
          </p:cNvSpPr>
          <p:nvPr/>
        </p:nvSpPr>
        <p:spPr bwMode="auto">
          <a:xfrm>
            <a:off x="4038600" y="236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89" name="Oval 61"/>
          <p:cNvSpPr>
            <a:spLocks noChangeArrowheads="1"/>
          </p:cNvSpPr>
          <p:nvPr/>
        </p:nvSpPr>
        <p:spPr bwMode="auto">
          <a:xfrm>
            <a:off x="4191000" y="2514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90" name="Oval 62"/>
          <p:cNvSpPr>
            <a:spLocks noChangeArrowheads="1"/>
          </p:cNvSpPr>
          <p:nvPr/>
        </p:nvSpPr>
        <p:spPr bwMode="auto">
          <a:xfrm>
            <a:off x="4343400" y="2743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91" name="Oval 63"/>
          <p:cNvSpPr>
            <a:spLocks noChangeArrowheads="1"/>
          </p:cNvSpPr>
          <p:nvPr/>
        </p:nvSpPr>
        <p:spPr bwMode="auto">
          <a:xfrm>
            <a:off x="4648200" y="2667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92" name="Oval 64"/>
          <p:cNvSpPr>
            <a:spLocks noChangeArrowheads="1"/>
          </p:cNvSpPr>
          <p:nvPr/>
        </p:nvSpPr>
        <p:spPr bwMode="auto">
          <a:xfrm>
            <a:off x="4648200" y="2895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93" name="Oval 65"/>
          <p:cNvSpPr>
            <a:spLocks noChangeArrowheads="1"/>
          </p:cNvSpPr>
          <p:nvPr/>
        </p:nvSpPr>
        <p:spPr bwMode="auto">
          <a:xfrm>
            <a:off x="4953000" y="3124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94" name="Oval 66"/>
          <p:cNvSpPr>
            <a:spLocks noChangeArrowheads="1"/>
          </p:cNvSpPr>
          <p:nvPr/>
        </p:nvSpPr>
        <p:spPr bwMode="auto">
          <a:xfrm>
            <a:off x="2871788" y="22860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95" name="Oval 67"/>
          <p:cNvSpPr>
            <a:spLocks noChangeArrowheads="1"/>
          </p:cNvSpPr>
          <p:nvPr/>
        </p:nvSpPr>
        <p:spPr bwMode="auto">
          <a:xfrm>
            <a:off x="3176588" y="24384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96" name="Oval 68"/>
          <p:cNvSpPr>
            <a:spLocks noChangeArrowheads="1"/>
          </p:cNvSpPr>
          <p:nvPr/>
        </p:nvSpPr>
        <p:spPr bwMode="auto">
          <a:xfrm>
            <a:off x="3328988" y="25908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97" name="Oval 69"/>
          <p:cNvSpPr>
            <a:spLocks noChangeArrowheads="1"/>
          </p:cNvSpPr>
          <p:nvPr/>
        </p:nvSpPr>
        <p:spPr bwMode="auto">
          <a:xfrm>
            <a:off x="3481388" y="27432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98" name="Oval 70"/>
          <p:cNvSpPr>
            <a:spLocks noChangeArrowheads="1"/>
          </p:cNvSpPr>
          <p:nvPr/>
        </p:nvSpPr>
        <p:spPr bwMode="auto">
          <a:xfrm>
            <a:off x="3657600" y="2895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399" name="Oval 71"/>
          <p:cNvSpPr>
            <a:spLocks noChangeArrowheads="1"/>
          </p:cNvSpPr>
          <p:nvPr/>
        </p:nvSpPr>
        <p:spPr bwMode="auto">
          <a:xfrm>
            <a:off x="3810000" y="3048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00" name="Oval 72"/>
          <p:cNvSpPr>
            <a:spLocks noChangeArrowheads="1"/>
          </p:cNvSpPr>
          <p:nvPr/>
        </p:nvSpPr>
        <p:spPr bwMode="auto">
          <a:xfrm>
            <a:off x="1195388" y="41148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01" name="Oval 73"/>
          <p:cNvSpPr>
            <a:spLocks noChangeArrowheads="1"/>
          </p:cNvSpPr>
          <p:nvPr/>
        </p:nvSpPr>
        <p:spPr bwMode="auto">
          <a:xfrm>
            <a:off x="1347788" y="42672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02" name="Oval 74"/>
          <p:cNvSpPr>
            <a:spLocks noChangeArrowheads="1"/>
          </p:cNvSpPr>
          <p:nvPr/>
        </p:nvSpPr>
        <p:spPr bwMode="auto">
          <a:xfrm>
            <a:off x="1500188" y="44196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03" name="Oval 75"/>
          <p:cNvSpPr>
            <a:spLocks noChangeArrowheads="1"/>
          </p:cNvSpPr>
          <p:nvPr/>
        </p:nvSpPr>
        <p:spPr bwMode="auto">
          <a:xfrm>
            <a:off x="1652588" y="45720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04" name="Oval 76"/>
          <p:cNvSpPr>
            <a:spLocks noChangeArrowheads="1"/>
          </p:cNvSpPr>
          <p:nvPr/>
        </p:nvSpPr>
        <p:spPr bwMode="auto">
          <a:xfrm>
            <a:off x="1804988" y="47244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05" name="Oval 77"/>
          <p:cNvSpPr>
            <a:spLocks noChangeArrowheads="1"/>
          </p:cNvSpPr>
          <p:nvPr/>
        </p:nvSpPr>
        <p:spPr bwMode="auto">
          <a:xfrm>
            <a:off x="1957388" y="48768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06" name="Oval 78"/>
          <p:cNvSpPr>
            <a:spLocks noChangeArrowheads="1"/>
          </p:cNvSpPr>
          <p:nvPr/>
        </p:nvSpPr>
        <p:spPr bwMode="auto">
          <a:xfrm>
            <a:off x="1652588" y="41148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07" name="Oval 79"/>
          <p:cNvSpPr>
            <a:spLocks noChangeArrowheads="1"/>
          </p:cNvSpPr>
          <p:nvPr/>
        </p:nvSpPr>
        <p:spPr bwMode="auto">
          <a:xfrm>
            <a:off x="1804988" y="42672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08" name="Oval 80"/>
          <p:cNvSpPr>
            <a:spLocks noChangeArrowheads="1"/>
          </p:cNvSpPr>
          <p:nvPr/>
        </p:nvSpPr>
        <p:spPr bwMode="auto">
          <a:xfrm>
            <a:off x="1957388" y="44196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09" name="Oval 81"/>
          <p:cNvSpPr>
            <a:spLocks noChangeArrowheads="1"/>
          </p:cNvSpPr>
          <p:nvPr/>
        </p:nvSpPr>
        <p:spPr bwMode="auto">
          <a:xfrm>
            <a:off x="2109788" y="45720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10" name="Oval 82"/>
          <p:cNvSpPr>
            <a:spLocks noChangeArrowheads="1"/>
          </p:cNvSpPr>
          <p:nvPr/>
        </p:nvSpPr>
        <p:spPr bwMode="auto">
          <a:xfrm>
            <a:off x="2262188" y="47244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11" name="Oval 83"/>
          <p:cNvSpPr>
            <a:spLocks noChangeArrowheads="1"/>
          </p:cNvSpPr>
          <p:nvPr/>
        </p:nvSpPr>
        <p:spPr bwMode="auto">
          <a:xfrm>
            <a:off x="2414588" y="48768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12" name="Oval 84"/>
          <p:cNvSpPr>
            <a:spLocks noChangeArrowheads="1"/>
          </p:cNvSpPr>
          <p:nvPr/>
        </p:nvSpPr>
        <p:spPr bwMode="auto">
          <a:xfrm>
            <a:off x="814388" y="41910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13" name="Oval 85"/>
          <p:cNvSpPr>
            <a:spLocks noChangeArrowheads="1"/>
          </p:cNvSpPr>
          <p:nvPr/>
        </p:nvSpPr>
        <p:spPr bwMode="auto">
          <a:xfrm>
            <a:off x="966788" y="44958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14" name="Oval 86"/>
          <p:cNvSpPr>
            <a:spLocks noChangeArrowheads="1"/>
          </p:cNvSpPr>
          <p:nvPr/>
        </p:nvSpPr>
        <p:spPr bwMode="auto">
          <a:xfrm>
            <a:off x="1119188" y="44958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15" name="Oval 87"/>
          <p:cNvSpPr>
            <a:spLocks noChangeArrowheads="1"/>
          </p:cNvSpPr>
          <p:nvPr/>
        </p:nvSpPr>
        <p:spPr bwMode="auto">
          <a:xfrm>
            <a:off x="1271588" y="48006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16" name="Oval 88"/>
          <p:cNvSpPr>
            <a:spLocks noChangeArrowheads="1"/>
          </p:cNvSpPr>
          <p:nvPr/>
        </p:nvSpPr>
        <p:spPr bwMode="auto">
          <a:xfrm>
            <a:off x="1423988" y="48006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17" name="Oval 89"/>
          <p:cNvSpPr>
            <a:spLocks noChangeArrowheads="1"/>
          </p:cNvSpPr>
          <p:nvPr/>
        </p:nvSpPr>
        <p:spPr bwMode="auto">
          <a:xfrm>
            <a:off x="1728788" y="20574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18" name="Oval 90"/>
          <p:cNvSpPr>
            <a:spLocks noChangeArrowheads="1"/>
          </p:cNvSpPr>
          <p:nvPr/>
        </p:nvSpPr>
        <p:spPr bwMode="auto">
          <a:xfrm>
            <a:off x="1881188" y="23622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19" name="Oval 91"/>
          <p:cNvSpPr>
            <a:spLocks noChangeArrowheads="1"/>
          </p:cNvSpPr>
          <p:nvPr/>
        </p:nvSpPr>
        <p:spPr bwMode="auto">
          <a:xfrm>
            <a:off x="2033588" y="23622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20" name="Oval 92"/>
          <p:cNvSpPr>
            <a:spLocks noChangeArrowheads="1"/>
          </p:cNvSpPr>
          <p:nvPr/>
        </p:nvSpPr>
        <p:spPr bwMode="auto">
          <a:xfrm>
            <a:off x="2185988" y="25146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21" name="Oval 93"/>
          <p:cNvSpPr>
            <a:spLocks noChangeArrowheads="1"/>
          </p:cNvSpPr>
          <p:nvPr/>
        </p:nvSpPr>
        <p:spPr bwMode="auto">
          <a:xfrm>
            <a:off x="2262188" y="26670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22" name="Oval 94"/>
          <p:cNvSpPr>
            <a:spLocks noChangeArrowheads="1"/>
          </p:cNvSpPr>
          <p:nvPr/>
        </p:nvSpPr>
        <p:spPr bwMode="auto">
          <a:xfrm>
            <a:off x="2185988" y="20574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23" name="Oval 95"/>
          <p:cNvSpPr>
            <a:spLocks noChangeArrowheads="1"/>
          </p:cNvSpPr>
          <p:nvPr/>
        </p:nvSpPr>
        <p:spPr bwMode="auto">
          <a:xfrm>
            <a:off x="2338388" y="22098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24" name="Oval 96"/>
          <p:cNvSpPr>
            <a:spLocks noChangeArrowheads="1"/>
          </p:cNvSpPr>
          <p:nvPr/>
        </p:nvSpPr>
        <p:spPr bwMode="auto">
          <a:xfrm>
            <a:off x="2490788" y="23622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25" name="Oval 97"/>
          <p:cNvSpPr>
            <a:spLocks noChangeArrowheads="1"/>
          </p:cNvSpPr>
          <p:nvPr/>
        </p:nvSpPr>
        <p:spPr bwMode="auto">
          <a:xfrm>
            <a:off x="2643188" y="25146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26" name="Oval 98"/>
          <p:cNvSpPr>
            <a:spLocks noChangeArrowheads="1"/>
          </p:cNvSpPr>
          <p:nvPr/>
        </p:nvSpPr>
        <p:spPr bwMode="auto">
          <a:xfrm>
            <a:off x="2795588" y="26670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27" name="Oval 99"/>
          <p:cNvSpPr>
            <a:spLocks noChangeArrowheads="1"/>
          </p:cNvSpPr>
          <p:nvPr/>
        </p:nvSpPr>
        <p:spPr bwMode="auto">
          <a:xfrm>
            <a:off x="1347788" y="21336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28" name="Oval 100"/>
          <p:cNvSpPr>
            <a:spLocks noChangeArrowheads="1"/>
          </p:cNvSpPr>
          <p:nvPr/>
        </p:nvSpPr>
        <p:spPr bwMode="auto">
          <a:xfrm>
            <a:off x="1500188" y="24384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29" name="Oval 101"/>
          <p:cNvSpPr>
            <a:spLocks noChangeArrowheads="1"/>
          </p:cNvSpPr>
          <p:nvPr/>
        </p:nvSpPr>
        <p:spPr bwMode="auto">
          <a:xfrm>
            <a:off x="1576388" y="26670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30" name="Oval 102"/>
          <p:cNvSpPr>
            <a:spLocks noChangeArrowheads="1"/>
          </p:cNvSpPr>
          <p:nvPr/>
        </p:nvSpPr>
        <p:spPr bwMode="auto">
          <a:xfrm>
            <a:off x="1804988" y="25908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31" name="Oval 103"/>
          <p:cNvSpPr>
            <a:spLocks noChangeArrowheads="1"/>
          </p:cNvSpPr>
          <p:nvPr/>
        </p:nvSpPr>
        <p:spPr bwMode="auto">
          <a:xfrm>
            <a:off x="4191000" y="1524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32" name="Oval 104"/>
          <p:cNvSpPr>
            <a:spLocks noChangeArrowheads="1"/>
          </p:cNvSpPr>
          <p:nvPr/>
        </p:nvSpPr>
        <p:spPr bwMode="auto">
          <a:xfrm>
            <a:off x="4343400" y="175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33" name="Oval 105"/>
          <p:cNvSpPr>
            <a:spLocks noChangeArrowheads="1"/>
          </p:cNvSpPr>
          <p:nvPr/>
        </p:nvSpPr>
        <p:spPr bwMode="auto">
          <a:xfrm>
            <a:off x="4648200" y="1600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34" name="Oval 106"/>
          <p:cNvSpPr>
            <a:spLocks noChangeArrowheads="1"/>
          </p:cNvSpPr>
          <p:nvPr/>
        </p:nvSpPr>
        <p:spPr bwMode="auto">
          <a:xfrm>
            <a:off x="4800600" y="175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35" name="Oval 107"/>
          <p:cNvSpPr>
            <a:spLocks noChangeArrowheads="1"/>
          </p:cNvSpPr>
          <p:nvPr/>
        </p:nvSpPr>
        <p:spPr bwMode="auto">
          <a:xfrm>
            <a:off x="3657600" y="1524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36" name="Oval 108"/>
          <p:cNvSpPr>
            <a:spLocks noChangeArrowheads="1"/>
          </p:cNvSpPr>
          <p:nvPr/>
        </p:nvSpPr>
        <p:spPr bwMode="auto">
          <a:xfrm>
            <a:off x="3810000" y="1676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37" name="Oval 109"/>
          <p:cNvSpPr>
            <a:spLocks noChangeArrowheads="1"/>
          </p:cNvSpPr>
          <p:nvPr/>
        </p:nvSpPr>
        <p:spPr bwMode="auto">
          <a:xfrm>
            <a:off x="2667000" y="1600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38" name="Oval 110"/>
          <p:cNvSpPr>
            <a:spLocks noChangeArrowheads="1"/>
          </p:cNvSpPr>
          <p:nvPr/>
        </p:nvSpPr>
        <p:spPr bwMode="auto">
          <a:xfrm>
            <a:off x="2819400" y="175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39" name="Oval 111"/>
          <p:cNvSpPr>
            <a:spLocks noChangeArrowheads="1"/>
          </p:cNvSpPr>
          <p:nvPr/>
        </p:nvSpPr>
        <p:spPr bwMode="auto">
          <a:xfrm>
            <a:off x="3124200" y="1600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40" name="Oval 112"/>
          <p:cNvSpPr>
            <a:spLocks noChangeArrowheads="1"/>
          </p:cNvSpPr>
          <p:nvPr/>
        </p:nvSpPr>
        <p:spPr bwMode="auto">
          <a:xfrm>
            <a:off x="3276600" y="175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41" name="Oval 113"/>
          <p:cNvSpPr>
            <a:spLocks noChangeArrowheads="1"/>
          </p:cNvSpPr>
          <p:nvPr/>
        </p:nvSpPr>
        <p:spPr bwMode="auto">
          <a:xfrm>
            <a:off x="2133600" y="1524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42" name="Oval 114"/>
          <p:cNvSpPr>
            <a:spLocks noChangeArrowheads="1"/>
          </p:cNvSpPr>
          <p:nvPr/>
        </p:nvSpPr>
        <p:spPr bwMode="auto">
          <a:xfrm>
            <a:off x="2286000" y="1676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43" name="Oval 115"/>
          <p:cNvSpPr>
            <a:spLocks noChangeArrowheads="1"/>
          </p:cNvSpPr>
          <p:nvPr/>
        </p:nvSpPr>
        <p:spPr bwMode="auto">
          <a:xfrm>
            <a:off x="4648200" y="190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44" name="Oval 116"/>
          <p:cNvSpPr>
            <a:spLocks noChangeArrowheads="1"/>
          </p:cNvSpPr>
          <p:nvPr/>
        </p:nvSpPr>
        <p:spPr bwMode="auto">
          <a:xfrm>
            <a:off x="48006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45" name="Oval 117"/>
          <p:cNvSpPr>
            <a:spLocks noChangeArrowheads="1"/>
          </p:cNvSpPr>
          <p:nvPr/>
        </p:nvSpPr>
        <p:spPr bwMode="auto">
          <a:xfrm>
            <a:off x="5105400" y="190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46" name="Oval 118"/>
          <p:cNvSpPr>
            <a:spLocks noChangeArrowheads="1"/>
          </p:cNvSpPr>
          <p:nvPr/>
        </p:nvSpPr>
        <p:spPr bwMode="auto">
          <a:xfrm>
            <a:off x="52578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47" name="Oval 119"/>
          <p:cNvSpPr>
            <a:spLocks noChangeArrowheads="1"/>
          </p:cNvSpPr>
          <p:nvPr/>
        </p:nvSpPr>
        <p:spPr bwMode="auto">
          <a:xfrm>
            <a:off x="4038600" y="182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48" name="Oval 120"/>
          <p:cNvSpPr>
            <a:spLocks noChangeArrowheads="1"/>
          </p:cNvSpPr>
          <p:nvPr/>
        </p:nvSpPr>
        <p:spPr bwMode="auto">
          <a:xfrm>
            <a:off x="4267200" y="1981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49" name="Oval 121"/>
          <p:cNvSpPr>
            <a:spLocks noChangeArrowheads="1"/>
          </p:cNvSpPr>
          <p:nvPr/>
        </p:nvSpPr>
        <p:spPr bwMode="auto">
          <a:xfrm>
            <a:off x="3124200" y="190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50" name="Oval 122"/>
          <p:cNvSpPr>
            <a:spLocks noChangeArrowheads="1"/>
          </p:cNvSpPr>
          <p:nvPr/>
        </p:nvSpPr>
        <p:spPr bwMode="auto">
          <a:xfrm>
            <a:off x="3252788" y="20574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51" name="Oval 123"/>
          <p:cNvSpPr>
            <a:spLocks noChangeArrowheads="1"/>
          </p:cNvSpPr>
          <p:nvPr/>
        </p:nvSpPr>
        <p:spPr bwMode="auto">
          <a:xfrm>
            <a:off x="3581400" y="190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52" name="Oval 124"/>
          <p:cNvSpPr>
            <a:spLocks noChangeArrowheads="1"/>
          </p:cNvSpPr>
          <p:nvPr/>
        </p:nvSpPr>
        <p:spPr bwMode="auto">
          <a:xfrm>
            <a:off x="38100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53" name="Oval 125"/>
          <p:cNvSpPr>
            <a:spLocks noChangeArrowheads="1"/>
          </p:cNvSpPr>
          <p:nvPr/>
        </p:nvSpPr>
        <p:spPr bwMode="auto">
          <a:xfrm>
            <a:off x="2590800" y="182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54" name="Oval 126"/>
          <p:cNvSpPr>
            <a:spLocks noChangeArrowheads="1"/>
          </p:cNvSpPr>
          <p:nvPr/>
        </p:nvSpPr>
        <p:spPr bwMode="auto">
          <a:xfrm>
            <a:off x="2743200" y="1981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55" name="Oval 127"/>
          <p:cNvSpPr>
            <a:spLocks noChangeArrowheads="1"/>
          </p:cNvSpPr>
          <p:nvPr/>
        </p:nvSpPr>
        <p:spPr bwMode="auto">
          <a:xfrm>
            <a:off x="4800600" y="5943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56" name="Oval 128"/>
          <p:cNvSpPr>
            <a:spLocks noChangeArrowheads="1"/>
          </p:cNvSpPr>
          <p:nvPr/>
        </p:nvSpPr>
        <p:spPr bwMode="auto">
          <a:xfrm>
            <a:off x="4953000" y="6096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57" name="Oval 129"/>
          <p:cNvSpPr>
            <a:spLocks noChangeArrowheads="1"/>
          </p:cNvSpPr>
          <p:nvPr/>
        </p:nvSpPr>
        <p:spPr bwMode="auto">
          <a:xfrm>
            <a:off x="5257800" y="5943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58" name="Oval 130"/>
          <p:cNvSpPr>
            <a:spLocks noChangeArrowheads="1"/>
          </p:cNvSpPr>
          <p:nvPr/>
        </p:nvSpPr>
        <p:spPr bwMode="auto">
          <a:xfrm>
            <a:off x="5410200" y="6096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59" name="Oval 131"/>
          <p:cNvSpPr>
            <a:spLocks noChangeArrowheads="1"/>
          </p:cNvSpPr>
          <p:nvPr/>
        </p:nvSpPr>
        <p:spPr bwMode="auto">
          <a:xfrm>
            <a:off x="4267200" y="586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60" name="Oval 132"/>
          <p:cNvSpPr>
            <a:spLocks noChangeArrowheads="1"/>
          </p:cNvSpPr>
          <p:nvPr/>
        </p:nvSpPr>
        <p:spPr bwMode="auto">
          <a:xfrm>
            <a:off x="4419600" y="601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61" name="Oval 133"/>
          <p:cNvSpPr>
            <a:spLocks noChangeArrowheads="1"/>
          </p:cNvSpPr>
          <p:nvPr/>
        </p:nvSpPr>
        <p:spPr bwMode="auto">
          <a:xfrm>
            <a:off x="3276600" y="5943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62" name="Oval 134"/>
          <p:cNvSpPr>
            <a:spLocks noChangeArrowheads="1"/>
          </p:cNvSpPr>
          <p:nvPr/>
        </p:nvSpPr>
        <p:spPr bwMode="auto">
          <a:xfrm>
            <a:off x="3429000" y="6096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63" name="Oval 135"/>
          <p:cNvSpPr>
            <a:spLocks noChangeArrowheads="1"/>
          </p:cNvSpPr>
          <p:nvPr/>
        </p:nvSpPr>
        <p:spPr bwMode="auto">
          <a:xfrm>
            <a:off x="3733800" y="5943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64" name="Oval 136"/>
          <p:cNvSpPr>
            <a:spLocks noChangeArrowheads="1"/>
          </p:cNvSpPr>
          <p:nvPr/>
        </p:nvSpPr>
        <p:spPr bwMode="auto">
          <a:xfrm>
            <a:off x="3886200" y="6096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65" name="Oval 137"/>
          <p:cNvSpPr>
            <a:spLocks noChangeArrowheads="1"/>
          </p:cNvSpPr>
          <p:nvPr/>
        </p:nvSpPr>
        <p:spPr bwMode="auto">
          <a:xfrm>
            <a:off x="2743200" y="586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66" name="Oval 138"/>
          <p:cNvSpPr>
            <a:spLocks noChangeArrowheads="1"/>
          </p:cNvSpPr>
          <p:nvPr/>
        </p:nvSpPr>
        <p:spPr bwMode="auto">
          <a:xfrm>
            <a:off x="2895600" y="601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67" name="Oval 139"/>
          <p:cNvSpPr>
            <a:spLocks noChangeArrowheads="1"/>
          </p:cNvSpPr>
          <p:nvPr/>
        </p:nvSpPr>
        <p:spPr bwMode="auto">
          <a:xfrm>
            <a:off x="4267200" y="563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68" name="Oval 140"/>
          <p:cNvSpPr>
            <a:spLocks noChangeArrowheads="1"/>
          </p:cNvSpPr>
          <p:nvPr/>
        </p:nvSpPr>
        <p:spPr bwMode="auto">
          <a:xfrm>
            <a:off x="4419600" y="5791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69" name="Oval 141"/>
          <p:cNvSpPr>
            <a:spLocks noChangeArrowheads="1"/>
          </p:cNvSpPr>
          <p:nvPr/>
        </p:nvSpPr>
        <p:spPr bwMode="auto">
          <a:xfrm>
            <a:off x="4724400" y="563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70" name="Oval 142"/>
          <p:cNvSpPr>
            <a:spLocks noChangeArrowheads="1"/>
          </p:cNvSpPr>
          <p:nvPr/>
        </p:nvSpPr>
        <p:spPr bwMode="auto">
          <a:xfrm>
            <a:off x="4876800" y="5791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71" name="Oval 143"/>
          <p:cNvSpPr>
            <a:spLocks noChangeArrowheads="1"/>
          </p:cNvSpPr>
          <p:nvPr/>
        </p:nvSpPr>
        <p:spPr bwMode="auto">
          <a:xfrm>
            <a:off x="3733800" y="556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72" name="Oval 144"/>
          <p:cNvSpPr>
            <a:spLocks noChangeArrowheads="1"/>
          </p:cNvSpPr>
          <p:nvPr/>
        </p:nvSpPr>
        <p:spPr bwMode="auto">
          <a:xfrm>
            <a:off x="3886200" y="571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73" name="Oval 145"/>
          <p:cNvSpPr>
            <a:spLocks noChangeArrowheads="1"/>
          </p:cNvSpPr>
          <p:nvPr/>
        </p:nvSpPr>
        <p:spPr bwMode="auto">
          <a:xfrm>
            <a:off x="2743200" y="563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74" name="Oval 146"/>
          <p:cNvSpPr>
            <a:spLocks noChangeArrowheads="1"/>
          </p:cNvSpPr>
          <p:nvPr/>
        </p:nvSpPr>
        <p:spPr bwMode="auto">
          <a:xfrm>
            <a:off x="2895600" y="5791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75" name="Oval 147"/>
          <p:cNvSpPr>
            <a:spLocks noChangeArrowheads="1"/>
          </p:cNvSpPr>
          <p:nvPr/>
        </p:nvSpPr>
        <p:spPr bwMode="auto">
          <a:xfrm>
            <a:off x="3200400" y="563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76" name="Oval 148"/>
          <p:cNvSpPr>
            <a:spLocks noChangeArrowheads="1"/>
          </p:cNvSpPr>
          <p:nvPr/>
        </p:nvSpPr>
        <p:spPr bwMode="auto">
          <a:xfrm>
            <a:off x="3352800" y="5791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77" name="Oval 149"/>
          <p:cNvSpPr>
            <a:spLocks noChangeArrowheads="1"/>
          </p:cNvSpPr>
          <p:nvPr/>
        </p:nvSpPr>
        <p:spPr bwMode="auto">
          <a:xfrm>
            <a:off x="2209800" y="556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78" name="Oval 150"/>
          <p:cNvSpPr>
            <a:spLocks noChangeArrowheads="1"/>
          </p:cNvSpPr>
          <p:nvPr/>
        </p:nvSpPr>
        <p:spPr bwMode="auto">
          <a:xfrm>
            <a:off x="2362200" y="571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80" name="Oval 152"/>
          <p:cNvSpPr>
            <a:spLocks noChangeArrowheads="1"/>
          </p:cNvSpPr>
          <p:nvPr/>
        </p:nvSpPr>
        <p:spPr bwMode="auto">
          <a:xfrm>
            <a:off x="5486400" y="4267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81" name="Oval 153"/>
          <p:cNvSpPr>
            <a:spLocks noChangeArrowheads="1"/>
          </p:cNvSpPr>
          <p:nvPr/>
        </p:nvSpPr>
        <p:spPr bwMode="auto">
          <a:xfrm>
            <a:off x="5715000" y="4419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82" name="Oval 154"/>
          <p:cNvSpPr>
            <a:spLocks noChangeArrowheads="1"/>
          </p:cNvSpPr>
          <p:nvPr/>
        </p:nvSpPr>
        <p:spPr bwMode="auto">
          <a:xfrm>
            <a:off x="5867400" y="4572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83" name="Oval 155"/>
          <p:cNvSpPr>
            <a:spLocks noChangeArrowheads="1"/>
          </p:cNvSpPr>
          <p:nvPr/>
        </p:nvSpPr>
        <p:spPr bwMode="auto">
          <a:xfrm>
            <a:off x="6019800" y="4267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84" name="Oval 156"/>
          <p:cNvSpPr>
            <a:spLocks noChangeArrowheads="1"/>
          </p:cNvSpPr>
          <p:nvPr/>
        </p:nvSpPr>
        <p:spPr bwMode="auto">
          <a:xfrm>
            <a:off x="5181600" y="4343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85" name="Oval 157"/>
          <p:cNvSpPr>
            <a:spLocks noChangeArrowheads="1"/>
          </p:cNvSpPr>
          <p:nvPr/>
        </p:nvSpPr>
        <p:spPr bwMode="auto">
          <a:xfrm>
            <a:off x="5334000" y="4495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86" name="Oval 158"/>
          <p:cNvSpPr>
            <a:spLocks noChangeArrowheads="1"/>
          </p:cNvSpPr>
          <p:nvPr/>
        </p:nvSpPr>
        <p:spPr bwMode="auto">
          <a:xfrm>
            <a:off x="6096000" y="4724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87" name="Oval 159"/>
          <p:cNvSpPr>
            <a:spLocks noChangeArrowheads="1"/>
          </p:cNvSpPr>
          <p:nvPr/>
        </p:nvSpPr>
        <p:spPr bwMode="auto">
          <a:xfrm>
            <a:off x="62484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88" name="Oval 160"/>
          <p:cNvSpPr>
            <a:spLocks noChangeArrowheads="1"/>
          </p:cNvSpPr>
          <p:nvPr/>
        </p:nvSpPr>
        <p:spPr bwMode="auto">
          <a:xfrm>
            <a:off x="6553200" y="4724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89" name="Oval 161"/>
          <p:cNvSpPr>
            <a:spLocks noChangeArrowheads="1"/>
          </p:cNvSpPr>
          <p:nvPr/>
        </p:nvSpPr>
        <p:spPr bwMode="auto">
          <a:xfrm>
            <a:off x="67056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90" name="Oval 162"/>
          <p:cNvSpPr>
            <a:spLocks noChangeArrowheads="1"/>
          </p:cNvSpPr>
          <p:nvPr/>
        </p:nvSpPr>
        <p:spPr bwMode="auto">
          <a:xfrm>
            <a:off x="5562600" y="4648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91" name="Oval 163"/>
          <p:cNvSpPr>
            <a:spLocks noChangeArrowheads="1"/>
          </p:cNvSpPr>
          <p:nvPr/>
        </p:nvSpPr>
        <p:spPr bwMode="auto">
          <a:xfrm>
            <a:off x="5715000" y="4800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92" name="Oval 164"/>
          <p:cNvSpPr>
            <a:spLocks noChangeArrowheads="1"/>
          </p:cNvSpPr>
          <p:nvPr/>
        </p:nvSpPr>
        <p:spPr bwMode="auto">
          <a:xfrm>
            <a:off x="4572000" y="4724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93" name="Oval 165"/>
          <p:cNvSpPr>
            <a:spLocks noChangeArrowheads="1"/>
          </p:cNvSpPr>
          <p:nvPr/>
        </p:nvSpPr>
        <p:spPr bwMode="auto">
          <a:xfrm>
            <a:off x="47244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94" name="Oval 166"/>
          <p:cNvSpPr>
            <a:spLocks noChangeArrowheads="1"/>
          </p:cNvSpPr>
          <p:nvPr/>
        </p:nvSpPr>
        <p:spPr bwMode="auto">
          <a:xfrm>
            <a:off x="5029200" y="4724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95" name="Oval 167"/>
          <p:cNvSpPr>
            <a:spLocks noChangeArrowheads="1"/>
          </p:cNvSpPr>
          <p:nvPr/>
        </p:nvSpPr>
        <p:spPr bwMode="auto">
          <a:xfrm>
            <a:off x="51816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96" name="Oval 168"/>
          <p:cNvSpPr>
            <a:spLocks noChangeArrowheads="1"/>
          </p:cNvSpPr>
          <p:nvPr/>
        </p:nvSpPr>
        <p:spPr bwMode="auto">
          <a:xfrm>
            <a:off x="4800600" y="1371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97" name="Oval 169"/>
          <p:cNvSpPr>
            <a:spLocks noChangeArrowheads="1"/>
          </p:cNvSpPr>
          <p:nvPr/>
        </p:nvSpPr>
        <p:spPr bwMode="auto">
          <a:xfrm>
            <a:off x="4953000" y="1524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98" name="Oval 170"/>
          <p:cNvSpPr>
            <a:spLocks noChangeArrowheads="1"/>
          </p:cNvSpPr>
          <p:nvPr/>
        </p:nvSpPr>
        <p:spPr bwMode="auto">
          <a:xfrm>
            <a:off x="5257800" y="1371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499" name="Oval 171"/>
          <p:cNvSpPr>
            <a:spLocks noChangeArrowheads="1"/>
          </p:cNvSpPr>
          <p:nvPr/>
        </p:nvSpPr>
        <p:spPr bwMode="auto">
          <a:xfrm>
            <a:off x="5410200" y="1524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00" name="Oval 172"/>
          <p:cNvSpPr>
            <a:spLocks noChangeArrowheads="1"/>
          </p:cNvSpPr>
          <p:nvPr/>
        </p:nvSpPr>
        <p:spPr bwMode="auto">
          <a:xfrm>
            <a:off x="4724400" y="106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01" name="Oval 173"/>
          <p:cNvSpPr>
            <a:spLocks noChangeArrowheads="1"/>
          </p:cNvSpPr>
          <p:nvPr/>
        </p:nvSpPr>
        <p:spPr bwMode="auto">
          <a:xfrm>
            <a:off x="4876800" y="1219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02" name="Oval 174"/>
          <p:cNvSpPr>
            <a:spLocks noChangeArrowheads="1"/>
          </p:cNvSpPr>
          <p:nvPr/>
        </p:nvSpPr>
        <p:spPr bwMode="auto">
          <a:xfrm>
            <a:off x="5562600" y="2514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03" name="Oval 175"/>
          <p:cNvSpPr>
            <a:spLocks noChangeArrowheads="1"/>
          </p:cNvSpPr>
          <p:nvPr/>
        </p:nvSpPr>
        <p:spPr bwMode="auto">
          <a:xfrm>
            <a:off x="5715000" y="2667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04" name="Oval 176"/>
          <p:cNvSpPr>
            <a:spLocks noChangeArrowheads="1"/>
          </p:cNvSpPr>
          <p:nvPr/>
        </p:nvSpPr>
        <p:spPr bwMode="auto">
          <a:xfrm>
            <a:off x="6019800" y="2514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05" name="Oval 177"/>
          <p:cNvSpPr>
            <a:spLocks noChangeArrowheads="1"/>
          </p:cNvSpPr>
          <p:nvPr/>
        </p:nvSpPr>
        <p:spPr bwMode="auto">
          <a:xfrm>
            <a:off x="6172200" y="2667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06" name="Oval 178"/>
          <p:cNvSpPr>
            <a:spLocks noChangeArrowheads="1"/>
          </p:cNvSpPr>
          <p:nvPr/>
        </p:nvSpPr>
        <p:spPr bwMode="auto">
          <a:xfrm>
            <a:off x="5486400" y="220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07" name="Oval 179"/>
          <p:cNvSpPr>
            <a:spLocks noChangeArrowheads="1"/>
          </p:cNvSpPr>
          <p:nvPr/>
        </p:nvSpPr>
        <p:spPr bwMode="auto">
          <a:xfrm>
            <a:off x="5638800" y="236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08" name="Oval 180"/>
          <p:cNvSpPr>
            <a:spLocks noChangeArrowheads="1"/>
          </p:cNvSpPr>
          <p:nvPr/>
        </p:nvSpPr>
        <p:spPr bwMode="auto">
          <a:xfrm>
            <a:off x="6248400" y="5334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09" name="Oval 181"/>
          <p:cNvSpPr>
            <a:spLocks noChangeArrowheads="1"/>
          </p:cNvSpPr>
          <p:nvPr/>
        </p:nvSpPr>
        <p:spPr bwMode="auto">
          <a:xfrm>
            <a:off x="6400800" y="5486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10" name="Oval 182"/>
          <p:cNvSpPr>
            <a:spLocks noChangeArrowheads="1"/>
          </p:cNvSpPr>
          <p:nvPr/>
        </p:nvSpPr>
        <p:spPr bwMode="auto">
          <a:xfrm>
            <a:off x="6705600" y="5334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11" name="Oval 183"/>
          <p:cNvSpPr>
            <a:spLocks noChangeArrowheads="1"/>
          </p:cNvSpPr>
          <p:nvPr/>
        </p:nvSpPr>
        <p:spPr bwMode="auto">
          <a:xfrm>
            <a:off x="6858000" y="5486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12" name="Oval 184"/>
          <p:cNvSpPr>
            <a:spLocks noChangeArrowheads="1"/>
          </p:cNvSpPr>
          <p:nvPr/>
        </p:nvSpPr>
        <p:spPr bwMode="auto">
          <a:xfrm>
            <a:off x="6172200" y="5029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13" name="Oval 185"/>
          <p:cNvSpPr>
            <a:spLocks noChangeArrowheads="1"/>
          </p:cNvSpPr>
          <p:nvPr/>
        </p:nvSpPr>
        <p:spPr bwMode="auto">
          <a:xfrm>
            <a:off x="6324600" y="5181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14" name="Oval 186"/>
          <p:cNvSpPr>
            <a:spLocks noChangeArrowheads="1"/>
          </p:cNvSpPr>
          <p:nvPr/>
        </p:nvSpPr>
        <p:spPr bwMode="auto">
          <a:xfrm>
            <a:off x="6781800" y="4419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15" name="Oval 187"/>
          <p:cNvSpPr>
            <a:spLocks noChangeArrowheads="1"/>
          </p:cNvSpPr>
          <p:nvPr/>
        </p:nvSpPr>
        <p:spPr bwMode="auto">
          <a:xfrm>
            <a:off x="6934200" y="4572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16" name="Oval 188"/>
          <p:cNvSpPr>
            <a:spLocks noChangeArrowheads="1"/>
          </p:cNvSpPr>
          <p:nvPr/>
        </p:nvSpPr>
        <p:spPr bwMode="auto">
          <a:xfrm>
            <a:off x="7239000" y="4419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17" name="Oval 189"/>
          <p:cNvSpPr>
            <a:spLocks noChangeArrowheads="1"/>
          </p:cNvSpPr>
          <p:nvPr/>
        </p:nvSpPr>
        <p:spPr bwMode="auto">
          <a:xfrm>
            <a:off x="7391400" y="4572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18" name="Oval 190"/>
          <p:cNvSpPr>
            <a:spLocks noChangeArrowheads="1"/>
          </p:cNvSpPr>
          <p:nvPr/>
        </p:nvSpPr>
        <p:spPr bwMode="auto">
          <a:xfrm>
            <a:off x="6705600" y="4114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19" name="Oval 191"/>
          <p:cNvSpPr>
            <a:spLocks noChangeArrowheads="1"/>
          </p:cNvSpPr>
          <p:nvPr/>
        </p:nvSpPr>
        <p:spPr bwMode="auto">
          <a:xfrm>
            <a:off x="6858000" y="4267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20" name="Oval 192"/>
          <p:cNvSpPr>
            <a:spLocks noChangeArrowheads="1"/>
          </p:cNvSpPr>
          <p:nvPr/>
        </p:nvSpPr>
        <p:spPr bwMode="auto">
          <a:xfrm>
            <a:off x="5029200" y="5410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21" name="Oval 193"/>
          <p:cNvSpPr>
            <a:spLocks noChangeArrowheads="1"/>
          </p:cNvSpPr>
          <p:nvPr/>
        </p:nvSpPr>
        <p:spPr bwMode="auto">
          <a:xfrm>
            <a:off x="5181600" y="556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22" name="Oval 194"/>
          <p:cNvSpPr>
            <a:spLocks noChangeArrowheads="1"/>
          </p:cNvSpPr>
          <p:nvPr/>
        </p:nvSpPr>
        <p:spPr bwMode="auto">
          <a:xfrm>
            <a:off x="5486400" y="5410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23" name="Oval 195"/>
          <p:cNvSpPr>
            <a:spLocks noChangeArrowheads="1"/>
          </p:cNvSpPr>
          <p:nvPr/>
        </p:nvSpPr>
        <p:spPr bwMode="auto">
          <a:xfrm>
            <a:off x="5638800" y="556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24" name="Oval 196"/>
          <p:cNvSpPr>
            <a:spLocks noChangeArrowheads="1"/>
          </p:cNvSpPr>
          <p:nvPr/>
        </p:nvSpPr>
        <p:spPr bwMode="auto">
          <a:xfrm>
            <a:off x="4953000" y="5105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25" name="Oval 197"/>
          <p:cNvSpPr>
            <a:spLocks noChangeArrowheads="1"/>
          </p:cNvSpPr>
          <p:nvPr/>
        </p:nvSpPr>
        <p:spPr bwMode="auto">
          <a:xfrm>
            <a:off x="5105400" y="5257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26" name="Oval 198"/>
          <p:cNvSpPr>
            <a:spLocks noChangeArrowheads="1"/>
          </p:cNvSpPr>
          <p:nvPr/>
        </p:nvSpPr>
        <p:spPr bwMode="auto">
          <a:xfrm>
            <a:off x="5791200" y="556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27" name="Oval 199"/>
          <p:cNvSpPr>
            <a:spLocks noChangeArrowheads="1"/>
          </p:cNvSpPr>
          <p:nvPr/>
        </p:nvSpPr>
        <p:spPr bwMode="auto">
          <a:xfrm>
            <a:off x="5943600" y="571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28" name="Oval 200"/>
          <p:cNvSpPr>
            <a:spLocks noChangeArrowheads="1"/>
          </p:cNvSpPr>
          <p:nvPr/>
        </p:nvSpPr>
        <p:spPr bwMode="auto">
          <a:xfrm>
            <a:off x="6248400" y="556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29" name="Oval 201"/>
          <p:cNvSpPr>
            <a:spLocks noChangeArrowheads="1"/>
          </p:cNvSpPr>
          <p:nvPr/>
        </p:nvSpPr>
        <p:spPr bwMode="auto">
          <a:xfrm>
            <a:off x="6400800" y="571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30" name="Oval 202"/>
          <p:cNvSpPr>
            <a:spLocks noChangeArrowheads="1"/>
          </p:cNvSpPr>
          <p:nvPr/>
        </p:nvSpPr>
        <p:spPr bwMode="auto">
          <a:xfrm>
            <a:off x="5715000" y="5257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31" name="Oval 203"/>
          <p:cNvSpPr>
            <a:spLocks noChangeArrowheads="1"/>
          </p:cNvSpPr>
          <p:nvPr/>
        </p:nvSpPr>
        <p:spPr bwMode="auto">
          <a:xfrm>
            <a:off x="5867400" y="5410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32" name="Oval 204"/>
          <p:cNvSpPr>
            <a:spLocks noChangeArrowheads="1"/>
          </p:cNvSpPr>
          <p:nvPr/>
        </p:nvSpPr>
        <p:spPr bwMode="auto">
          <a:xfrm>
            <a:off x="6096000" y="175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33" name="Oval 205"/>
          <p:cNvSpPr>
            <a:spLocks noChangeArrowheads="1"/>
          </p:cNvSpPr>
          <p:nvPr/>
        </p:nvSpPr>
        <p:spPr bwMode="auto">
          <a:xfrm>
            <a:off x="6248400" y="190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34" name="Oval 206"/>
          <p:cNvSpPr>
            <a:spLocks noChangeArrowheads="1"/>
          </p:cNvSpPr>
          <p:nvPr/>
        </p:nvSpPr>
        <p:spPr bwMode="auto">
          <a:xfrm>
            <a:off x="6553200" y="175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35" name="Oval 207"/>
          <p:cNvSpPr>
            <a:spLocks noChangeArrowheads="1"/>
          </p:cNvSpPr>
          <p:nvPr/>
        </p:nvSpPr>
        <p:spPr bwMode="auto">
          <a:xfrm>
            <a:off x="6705600" y="190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36" name="Oval 208"/>
          <p:cNvSpPr>
            <a:spLocks noChangeArrowheads="1"/>
          </p:cNvSpPr>
          <p:nvPr/>
        </p:nvSpPr>
        <p:spPr bwMode="auto">
          <a:xfrm>
            <a:off x="6019800" y="1447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37" name="Oval 209"/>
          <p:cNvSpPr>
            <a:spLocks noChangeArrowheads="1"/>
          </p:cNvSpPr>
          <p:nvPr/>
        </p:nvSpPr>
        <p:spPr bwMode="auto">
          <a:xfrm>
            <a:off x="6172200" y="1600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38" name="Oval 210"/>
          <p:cNvSpPr>
            <a:spLocks noChangeArrowheads="1"/>
          </p:cNvSpPr>
          <p:nvPr/>
        </p:nvSpPr>
        <p:spPr bwMode="auto">
          <a:xfrm>
            <a:off x="6629400" y="2743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39" name="Oval 211"/>
          <p:cNvSpPr>
            <a:spLocks noChangeArrowheads="1"/>
          </p:cNvSpPr>
          <p:nvPr/>
        </p:nvSpPr>
        <p:spPr bwMode="auto">
          <a:xfrm>
            <a:off x="6781800" y="2895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40" name="Oval 212"/>
          <p:cNvSpPr>
            <a:spLocks noChangeArrowheads="1"/>
          </p:cNvSpPr>
          <p:nvPr/>
        </p:nvSpPr>
        <p:spPr bwMode="auto">
          <a:xfrm>
            <a:off x="7086600" y="2743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41" name="Oval 213"/>
          <p:cNvSpPr>
            <a:spLocks noChangeArrowheads="1"/>
          </p:cNvSpPr>
          <p:nvPr/>
        </p:nvSpPr>
        <p:spPr bwMode="auto">
          <a:xfrm>
            <a:off x="7239000" y="2895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42" name="Oval 214"/>
          <p:cNvSpPr>
            <a:spLocks noChangeArrowheads="1"/>
          </p:cNvSpPr>
          <p:nvPr/>
        </p:nvSpPr>
        <p:spPr bwMode="auto">
          <a:xfrm>
            <a:off x="6553200" y="2438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43" name="Oval 215"/>
          <p:cNvSpPr>
            <a:spLocks noChangeArrowheads="1"/>
          </p:cNvSpPr>
          <p:nvPr/>
        </p:nvSpPr>
        <p:spPr bwMode="auto">
          <a:xfrm>
            <a:off x="6705600" y="2590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44" name="Oval 216"/>
          <p:cNvSpPr>
            <a:spLocks noChangeArrowheads="1"/>
          </p:cNvSpPr>
          <p:nvPr/>
        </p:nvSpPr>
        <p:spPr bwMode="auto">
          <a:xfrm>
            <a:off x="57150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45" name="Oval 217"/>
          <p:cNvSpPr>
            <a:spLocks noChangeArrowheads="1"/>
          </p:cNvSpPr>
          <p:nvPr/>
        </p:nvSpPr>
        <p:spPr bwMode="auto">
          <a:xfrm>
            <a:off x="5867400" y="220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46" name="Oval 218"/>
          <p:cNvSpPr>
            <a:spLocks noChangeArrowheads="1"/>
          </p:cNvSpPr>
          <p:nvPr/>
        </p:nvSpPr>
        <p:spPr bwMode="auto">
          <a:xfrm>
            <a:off x="61722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47" name="Oval 219"/>
          <p:cNvSpPr>
            <a:spLocks noChangeArrowheads="1"/>
          </p:cNvSpPr>
          <p:nvPr/>
        </p:nvSpPr>
        <p:spPr bwMode="auto">
          <a:xfrm>
            <a:off x="6324600" y="220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48" name="Oval 220"/>
          <p:cNvSpPr>
            <a:spLocks noChangeArrowheads="1"/>
          </p:cNvSpPr>
          <p:nvPr/>
        </p:nvSpPr>
        <p:spPr bwMode="auto">
          <a:xfrm>
            <a:off x="5638800" y="175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49" name="Oval 221"/>
          <p:cNvSpPr>
            <a:spLocks noChangeArrowheads="1"/>
          </p:cNvSpPr>
          <p:nvPr/>
        </p:nvSpPr>
        <p:spPr bwMode="auto">
          <a:xfrm>
            <a:off x="5791200" y="190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50" name="Oval 222"/>
          <p:cNvSpPr>
            <a:spLocks noChangeArrowheads="1"/>
          </p:cNvSpPr>
          <p:nvPr/>
        </p:nvSpPr>
        <p:spPr bwMode="auto">
          <a:xfrm>
            <a:off x="4267200" y="106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51" name="Oval 223"/>
          <p:cNvSpPr>
            <a:spLocks noChangeArrowheads="1"/>
          </p:cNvSpPr>
          <p:nvPr/>
        </p:nvSpPr>
        <p:spPr bwMode="auto">
          <a:xfrm>
            <a:off x="3886200" y="1143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52" name="Oval 224"/>
          <p:cNvSpPr>
            <a:spLocks noChangeArrowheads="1"/>
          </p:cNvSpPr>
          <p:nvPr/>
        </p:nvSpPr>
        <p:spPr bwMode="auto">
          <a:xfrm>
            <a:off x="1804988" y="51054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53" name="Oval 225"/>
          <p:cNvSpPr>
            <a:spLocks noChangeArrowheads="1"/>
          </p:cNvSpPr>
          <p:nvPr/>
        </p:nvSpPr>
        <p:spPr bwMode="auto">
          <a:xfrm>
            <a:off x="1423988" y="51816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54" name="Oval 226"/>
          <p:cNvSpPr>
            <a:spLocks noChangeArrowheads="1"/>
          </p:cNvSpPr>
          <p:nvPr/>
        </p:nvSpPr>
        <p:spPr bwMode="auto">
          <a:xfrm>
            <a:off x="2667000" y="5257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55" name="Oval 227"/>
          <p:cNvSpPr>
            <a:spLocks noChangeArrowheads="1"/>
          </p:cNvSpPr>
          <p:nvPr/>
        </p:nvSpPr>
        <p:spPr bwMode="auto">
          <a:xfrm>
            <a:off x="2286000" y="5334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56" name="Oval 228"/>
          <p:cNvSpPr>
            <a:spLocks noChangeArrowheads="1"/>
          </p:cNvSpPr>
          <p:nvPr/>
        </p:nvSpPr>
        <p:spPr bwMode="auto">
          <a:xfrm>
            <a:off x="890588" y="26670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57" name="Oval 229"/>
          <p:cNvSpPr>
            <a:spLocks noChangeArrowheads="1"/>
          </p:cNvSpPr>
          <p:nvPr/>
        </p:nvSpPr>
        <p:spPr bwMode="auto">
          <a:xfrm>
            <a:off x="966788" y="24384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58" name="Oval 230"/>
          <p:cNvSpPr>
            <a:spLocks noChangeArrowheads="1"/>
          </p:cNvSpPr>
          <p:nvPr/>
        </p:nvSpPr>
        <p:spPr bwMode="auto">
          <a:xfrm>
            <a:off x="7086600" y="5105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59" name="Oval 231"/>
          <p:cNvSpPr>
            <a:spLocks noChangeArrowheads="1"/>
          </p:cNvSpPr>
          <p:nvPr/>
        </p:nvSpPr>
        <p:spPr bwMode="auto">
          <a:xfrm>
            <a:off x="7239000" y="5257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60" name="Oval 232"/>
          <p:cNvSpPr>
            <a:spLocks noChangeArrowheads="1"/>
          </p:cNvSpPr>
          <p:nvPr/>
        </p:nvSpPr>
        <p:spPr bwMode="auto">
          <a:xfrm>
            <a:off x="71628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61" name="Oval 233"/>
          <p:cNvSpPr>
            <a:spLocks noChangeArrowheads="1"/>
          </p:cNvSpPr>
          <p:nvPr/>
        </p:nvSpPr>
        <p:spPr bwMode="auto">
          <a:xfrm>
            <a:off x="6096000" y="3962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62" name="Oval 234"/>
          <p:cNvSpPr>
            <a:spLocks noChangeArrowheads="1"/>
          </p:cNvSpPr>
          <p:nvPr/>
        </p:nvSpPr>
        <p:spPr bwMode="auto">
          <a:xfrm>
            <a:off x="6248400" y="4114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63" name="Oval 235"/>
          <p:cNvSpPr>
            <a:spLocks noChangeArrowheads="1"/>
          </p:cNvSpPr>
          <p:nvPr/>
        </p:nvSpPr>
        <p:spPr bwMode="auto">
          <a:xfrm>
            <a:off x="6172200" y="3733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64" name="Oval 236"/>
          <p:cNvSpPr>
            <a:spLocks noChangeArrowheads="1"/>
          </p:cNvSpPr>
          <p:nvPr/>
        </p:nvSpPr>
        <p:spPr bwMode="auto">
          <a:xfrm>
            <a:off x="7467600" y="4038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65" name="Oval 237"/>
          <p:cNvSpPr>
            <a:spLocks noChangeArrowheads="1"/>
          </p:cNvSpPr>
          <p:nvPr/>
        </p:nvSpPr>
        <p:spPr bwMode="auto">
          <a:xfrm>
            <a:off x="7620000" y="4191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66" name="Oval 238"/>
          <p:cNvSpPr>
            <a:spLocks noChangeArrowheads="1"/>
          </p:cNvSpPr>
          <p:nvPr/>
        </p:nvSpPr>
        <p:spPr bwMode="auto">
          <a:xfrm>
            <a:off x="7543800" y="3810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67" name="Oval 239"/>
          <p:cNvSpPr>
            <a:spLocks noChangeArrowheads="1"/>
          </p:cNvSpPr>
          <p:nvPr/>
        </p:nvSpPr>
        <p:spPr bwMode="auto">
          <a:xfrm>
            <a:off x="5105400" y="2590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68" name="Oval 240"/>
          <p:cNvSpPr>
            <a:spLocks noChangeArrowheads="1"/>
          </p:cNvSpPr>
          <p:nvPr/>
        </p:nvSpPr>
        <p:spPr bwMode="auto">
          <a:xfrm>
            <a:off x="5257800" y="2743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69" name="Oval 241"/>
          <p:cNvSpPr>
            <a:spLocks noChangeArrowheads="1"/>
          </p:cNvSpPr>
          <p:nvPr/>
        </p:nvSpPr>
        <p:spPr bwMode="auto">
          <a:xfrm>
            <a:off x="5181600" y="236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70" name="Oval 242"/>
          <p:cNvSpPr>
            <a:spLocks noChangeArrowheads="1"/>
          </p:cNvSpPr>
          <p:nvPr/>
        </p:nvSpPr>
        <p:spPr bwMode="auto">
          <a:xfrm>
            <a:off x="70866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71" name="Oval 243"/>
          <p:cNvSpPr>
            <a:spLocks noChangeArrowheads="1"/>
          </p:cNvSpPr>
          <p:nvPr/>
        </p:nvSpPr>
        <p:spPr bwMode="auto">
          <a:xfrm>
            <a:off x="7239000" y="220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72" name="Oval 244"/>
          <p:cNvSpPr>
            <a:spLocks noChangeArrowheads="1"/>
          </p:cNvSpPr>
          <p:nvPr/>
        </p:nvSpPr>
        <p:spPr bwMode="auto">
          <a:xfrm>
            <a:off x="7162800" y="182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73" name="Oval 245"/>
          <p:cNvSpPr>
            <a:spLocks noChangeArrowheads="1"/>
          </p:cNvSpPr>
          <p:nvPr/>
        </p:nvSpPr>
        <p:spPr bwMode="auto">
          <a:xfrm>
            <a:off x="2109788" y="38100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74" name="Oval 246"/>
          <p:cNvSpPr>
            <a:spLocks noChangeArrowheads="1"/>
          </p:cNvSpPr>
          <p:nvPr/>
        </p:nvSpPr>
        <p:spPr bwMode="auto">
          <a:xfrm>
            <a:off x="2262188" y="39624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75" name="Oval 247"/>
          <p:cNvSpPr>
            <a:spLocks noChangeArrowheads="1"/>
          </p:cNvSpPr>
          <p:nvPr/>
        </p:nvSpPr>
        <p:spPr bwMode="auto">
          <a:xfrm>
            <a:off x="2643188" y="36576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76" name="Oval 248"/>
          <p:cNvSpPr>
            <a:spLocks noChangeArrowheads="1"/>
          </p:cNvSpPr>
          <p:nvPr/>
        </p:nvSpPr>
        <p:spPr bwMode="auto">
          <a:xfrm>
            <a:off x="2719388" y="38100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77" name="Oval 249"/>
          <p:cNvSpPr>
            <a:spLocks noChangeArrowheads="1"/>
          </p:cNvSpPr>
          <p:nvPr/>
        </p:nvSpPr>
        <p:spPr bwMode="auto">
          <a:xfrm>
            <a:off x="2947988" y="39624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78" name="Oval 250"/>
          <p:cNvSpPr>
            <a:spLocks noChangeArrowheads="1"/>
          </p:cNvSpPr>
          <p:nvPr/>
        </p:nvSpPr>
        <p:spPr bwMode="auto">
          <a:xfrm>
            <a:off x="1957388" y="38862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79" name="Oval 251"/>
          <p:cNvSpPr>
            <a:spLocks noChangeArrowheads="1"/>
          </p:cNvSpPr>
          <p:nvPr/>
        </p:nvSpPr>
        <p:spPr bwMode="auto">
          <a:xfrm>
            <a:off x="2871788" y="34290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80" name="Oval 252"/>
          <p:cNvSpPr>
            <a:spLocks noChangeArrowheads="1"/>
          </p:cNvSpPr>
          <p:nvPr/>
        </p:nvSpPr>
        <p:spPr bwMode="auto">
          <a:xfrm>
            <a:off x="3024188" y="35814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81" name="Oval 253"/>
          <p:cNvSpPr>
            <a:spLocks noChangeArrowheads="1"/>
          </p:cNvSpPr>
          <p:nvPr/>
        </p:nvSpPr>
        <p:spPr bwMode="auto">
          <a:xfrm>
            <a:off x="1042988" y="39624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82" name="Oval 254"/>
          <p:cNvSpPr>
            <a:spLocks noChangeArrowheads="1"/>
          </p:cNvSpPr>
          <p:nvPr/>
        </p:nvSpPr>
        <p:spPr bwMode="auto">
          <a:xfrm>
            <a:off x="1500188" y="39624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83" name="Oval 255"/>
          <p:cNvSpPr>
            <a:spLocks noChangeArrowheads="1"/>
          </p:cNvSpPr>
          <p:nvPr/>
        </p:nvSpPr>
        <p:spPr bwMode="auto">
          <a:xfrm>
            <a:off x="661988" y="40386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84" name="Oval 256"/>
          <p:cNvSpPr>
            <a:spLocks noChangeArrowheads="1"/>
          </p:cNvSpPr>
          <p:nvPr/>
        </p:nvSpPr>
        <p:spPr bwMode="auto">
          <a:xfrm>
            <a:off x="2490788" y="28194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85" name="Oval 257"/>
          <p:cNvSpPr>
            <a:spLocks noChangeArrowheads="1"/>
          </p:cNvSpPr>
          <p:nvPr/>
        </p:nvSpPr>
        <p:spPr bwMode="auto">
          <a:xfrm>
            <a:off x="2643188" y="29718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86" name="Oval 258"/>
          <p:cNvSpPr>
            <a:spLocks noChangeArrowheads="1"/>
          </p:cNvSpPr>
          <p:nvPr/>
        </p:nvSpPr>
        <p:spPr bwMode="auto">
          <a:xfrm>
            <a:off x="2947988" y="28194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87" name="Oval 259"/>
          <p:cNvSpPr>
            <a:spLocks noChangeArrowheads="1"/>
          </p:cNvSpPr>
          <p:nvPr/>
        </p:nvSpPr>
        <p:spPr bwMode="auto">
          <a:xfrm>
            <a:off x="3100388" y="29718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88" name="Oval 260"/>
          <p:cNvSpPr>
            <a:spLocks noChangeArrowheads="1"/>
          </p:cNvSpPr>
          <p:nvPr/>
        </p:nvSpPr>
        <p:spPr bwMode="auto">
          <a:xfrm>
            <a:off x="1881188" y="28956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89" name="Oval 261"/>
          <p:cNvSpPr>
            <a:spLocks noChangeArrowheads="1"/>
          </p:cNvSpPr>
          <p:nvPr/>
        </p:nvSpPr>
        <p:spPr bwMode="auto">
          <a:xfrm>
            <a:off x="2109788" y="28956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90" name="Text Box 262"/>
          <p:cNvSpPr txBox="1">
            <a:spLocks noChangeArrowheads="1"/>
          </p:cNvSpPr>
          <p:nvPr/>
        </p:nvSpPr>
        <p:spPr bwMode="auto">
          <a:xfrm>
            <a:off x="614363" y="3071813"/>
            <a:ext cx="2224087" cy="762000"/>
          </a:xfrm>
          <a:prstGeom prst="rect">
            <a:avLst/>
          </a:prstGeom>
          <a:noFill/>
          <a:ln w="9525">
            <a:noFill/>
            <a:miter lim="800000"/>
            <a:headEnd/>
            <a:tailEnd/>
          </a:ln>
        </p:spPr>
        <p:txBody>
          <a:bodyPr wrap="none">
            <a:spAutoFit/>
          </a:bodyPr>
          <a:lstStyle/>
          <a:p>
            <a:pPr algn="ctr" eaLnBrk="0" hangingPunct="0"/>
            <a:r>
              <a:rPr lang="en-US" sz="2200" b="1">
                <a:solidFill>
                  <a:srgbClr val="000000"/>
                </a:solidFill>
                <a:latin typeface="Arial" charset="0"/>
              </a:rPr>
              <a:t>retinol-binding </a:t>
            </a:r>
          </a:p>
          <a:p>
            <a:pPr algn="ctr" eaLnBrk="0" hangingPunct="0"/>
            <a:r>
              <a:rPr lang="en-US" sz="2200" b="1">
                <a:solidFill>
                  <a:srgbClr val="000000"/>
                </a:solidFill>
                <a:latin typeface="Arial" charset="0"/>
              </a:rPr>
              <a:t>protein</a:t>
            </a:r>
            <a:endParaRPr lang="en-US" sz="2200">
              <a:solidFill>
                <a:srgbClr val="000000"/>
              </a:solidFill>
              <a:latin typeface="Arial" charset="0"/>
            </a:endParaRPr>
          </a:p>
        </p:txBody>
      </p:sp>
      <p:sp>
        <p:nvSpPr>
          <p:cNvPr id="99591" name="Oval 263"/>
          <p:cNvSpPr>
            <a:spLocks noChangeArrowheads="1"/>
          </p:cNvSpPr>
          <p:nvPr/>
        </p:nvSpPr>
        <p:spPr bwMode="auto">
          <a:xfrm>
            <a:off x="1042988" y="28194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92" name="Oval 264"/>
          <p:cNvSpPr>
            <a:spLocks noChangeArrowheads="1"/>
          </p:cNvSpPr>
          <p:nvPr/>
        </p:nvSpPr>
        <p:spPr bwMode="auto">
          <a:xfrm>
            <a:off x="814388" y="35052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93" name="Oval 265"/>
          <p:cNvSpPr>
            <a:spLocks noChangeArrowheads="1"/>
          </p:cNvSpPr>
          <p:nvPr/>
        </p:nvSpPr>
        <p:spPr bwMode="auto">
          <a:xfrm>
            <a:off x="966788" y="36576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94" name="Oval 266"/>
          <p:cNvSpPr>
            <a:spLocks noChangeArrowheads="1"/>
          </p:cNvSpPr>
          <p:nvPr/>
        </p:nvSpPr>
        <p:spPr bwMode="auto">
          <a:xfrm>
            <a:off x="890588" y="3276600"/>
            <a:ext cx="100012" cy="100013"/>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99595" name="Oval 267"/>
          <p:cNvSpPr>
            <a:spLocks noChangeArrowheads="1"/>
          </p:cNvSpPr>
          <p:nvPr/>
        </p:nvSpPr>
        <p:spPr bwMode="auto">
          <a:xfrm>
            <a:off x="304800" y="1600200"/>
            <a:ext cx="3627438" cy="3733800"/>
          </a:xfrm>
          <a:prstGeom prst="ellipse">
            <a:avLst/>
          </a:prstGeom>
          <a:solidFill>
            <a:schemeClr val="hlink"/>
          </a:solidFill>
          <a:ln w="28575">
            <a:solidFill>
              <a:schemeClr val="tx1"/>
            </a:solidFill>
            <a:prstDash val="sysDot"/>
            <a:round/>
            <a:headEnd/>
            <a:tailEnd/>
          </a:ln>
        </p:spPr>
        <p:txBody>
          <a:bodyPr wrap="none" anchor="ctr"/>
          <a:lstStyle/>
          <a:p>
            <a:pPr algn="ctr" eaLnBrk="0" hangingPunct="0"/>
            <a:endParaRPr lang="en-US">
              <a:solidFill>
                <a:srgbClr val="000000"/>
              </a:solidFill>
            </a:endParaRPr>
          </a:p>
        </p:txBody>
      </p:sp>
      <p:sp>
        <p:nvSpPr>
          <p:cNvPr id="99596" name="Oval 268"/>
          <p:cNvSpPr>
            <a:spLocks noChangeArrowheads="1"/>
          </p:cNvSpPr>
          <p:nvPr/>
        </p:nvSpPr>
        <p:spPr bwMode="auto">
          <a:xfrm>
            <a:off x="844550" y="2143125"/>
            <a:ext cx="2508250" cy="2581275"/>
          </a:xfrm>
          <a:prstGeom prst="ellipse">
            <a:avLst/>
          </a:prstGeom>
          <a:solidFill>
            <a:schemeClr val="hlink"/>
          </a:solidFill>
          <a:ln w="28575">
            <a:solidFill>
              <a:schemeClr val="tx1"/>
            </a:solidFill>
            <a:round/>
            <a:headEnd/>
            <a:tailEnd/>
          </a:ln>
        </p:spPr>
        <p:txBody>
          <a:bodyPr wrap="none" anchor="ctr"/>
          <a:lstStyle/>
          <a:p>
            <a:pPr algn="ctr" eaLnBrk="0" hangingPunct="0"/>
            <a:endParaRPr lang="en-US">
              <a:solidFill>
                <a:srgbClr val="000000"/>
              </a:solidFill>
            </a:endParaRPr>
          </a:p>
        </p:txBody>
      </p:sp>
      <p:sp>
        <p:nvSpPr>
          <p:cNvPr id="99597" name="Text Box 269"/>
          <p:cNvSpPr txBox="1">
            <a:spLocks noChangeArrowheads="1"/>
          </p:cNvSpPr>
          <p:nvPr/>
        </p:nvSpPr>
        <p:spPr bwMode="auto">
          <a:xfrm>
            <a:off x="1143000" y="3173413"/>
            <a:ext cx="1847850" cy="641350"/>
          </a:xfrm>
          <a:prstGeom prst="rect">
            <a:avLst/>
          </a:prstGeom>
          <a:noFill/>
          <a:ln w="9525">
            <a:noFill/>
            <a:miter lim="800000"/>
            <a:headEnd/>
            <a:tailEnd/>
          </a:ln>
        </p:spPr>
        <p:txBody>
          <a:bodyPr wrap="none">
            <a:spAutoFit/>
          </a:bodyPr>
          <a:lstStyle/>
          <a:p>
            <a:pPr algn="ctr" eaLnBrk="0" hangingPunct="0"/>
            <a:r>
              <a:rPr lang="en-US" sz="1800" b="1">
                <a:solidFill>
                  <a:srgbClr val="000000"/>
                </a:solidFill>
                <a:latin typeface="Arial" charset="0"/>
              </a:rPr>
              <a:t>retinol-binding </a:t>
            </a:r>
          </a:p>
          <a:p>
            <a:pPr algn="ctr" eaLnBrk="0" hangingPunct="0"/>
            <a:r>
              <a:rPr lang="en-US" sz="1800" b="1">
                <a:solidFill>
                  <a:srgbClr val="000000"/>
                </a:solidFill>
                <a:latin typeface="Arial" charset="0"/>
              </a:rPr>
              <a:t>protein</a:t>
            </a:r>
            <a:endParaRPr lang="en-US" sz="1800">
              <a:solidFill>
                <a:srgbClr val="000000"/>
              </a:solidFill>
              <a:latin typeface="Arial" charset="0"/>
            </a:endParaRPr>
          </a:p>
        </p:txBody>
      </p:sp>
      <p:sp>
        <p:nvSpPr>
          <p:cNvPr id="99598" name="Text Box 270"/>
          <p:cNvSpPr txBox="1">
            <a:spLocks noChangeArrowheads="1"/>
          </p:cNvSpPr>
          <p:nvPr/>
        </p:nvSpPr>
        <p:spPr bwMode="auto">
          <a:xfrm>
            <a:off x="1606550" y="1676400"/>
            <a:ext cx="1136650" cy="366713"/>
          </a:xfrm>
          <a:prstGeom prst="rect">
            <a:avLst/>
          </a:prstGeom>
          <a:noFill/>
          <a:ln w="9525">
            <a:noFill/>
            <a:miter lim="800000"/>
            <a:headEnd/>
            <a:tailEnd/>
          </a:ln>
        </p:spPr>
        <p:txBody>
          <a:bodyPr wrap="none">
            <a:spAutoFit/>
          </a:bodyPr>
          <a:lstStyle/>
          <a:p>
            <a:pPr algn="ctr" eaLnBrk="0" hangingPunct="0"/>
            <a:r>
              <a:rPr lang="en-US" sz="1800" b="1">
                <a:solidFill>
                  <a:srgbClr val="000000"/>
                </a:solidFill>
                <a:latin typeface="Arial" charset="0"/>
              </a:rPr>
              <a:t>PAM250 </a:t>
            </a:r>
            <a:endParaRPr lang="en-US" sz="1800">
              <a:solidFill>
                <a:srgbClr val="000000"/>
              </a:solidFill>
              <a:latin typeface="Arial" charset="0"/>
            </a:endParaRPr>
          </a:p>
        </p:txBody>
      </p:sp>
      <p:sp>
        <p:nvSpPr>
          <p:cNvPr id="99599" name="Text Box 271"/>
          <p:cNvSpPr txBox="1">
            <a:spLocks noChangeArrowheads="1"/>
          </p:cNvSpPr>
          <p:nvPr/>
        </p:nvSpPr>
        <p:spPr bwMode="auto">
          <a:xfrm>
            <a:off x="1657350" y="2224088"/>
            <a:ext cx="1009650" cy="366712"/>
          </a:xfrm>
          <a:prstGeom prst="rect">
            <a:avLst/>
          </a:prstGeom>
          <a:noFill/>
          <a:ln w="9525">
            <a:noFill/>
            <a:miter lim="800000"/>
            <a:headEnd/>
            <a:tailEnd/>
          </a:ln>
        </p:spPr>
        <p:txBody>
          <a:bodyPr wrap="none">
            <a:spAutoFit/>
          </a:bodyPr>
          <a:lstStyle/>
          <a:p>
            <a:pPr algn="ctr" eaLnBrk="0" hangingPunct="0"/>
            <a:r>
              <a:rPr lang="en-US" sz="1800" b="1">
                <a:solidFill>
                  <a:srgbClr val="000000"/>
                </a:solidFill>
                <a:latin typeface="Arial" charset="0"/>
              </a:rPr>
              <a:t>PAM30 </a:t>
            </a:r>
            <a:endParaRPr lang="en-US" sz="1800">
              <a:solidFill>
                <a:srgbClr val="000000"/>
              </a:solidFill>
              <a:latin typeface="Arial" charset="0"/>
            </a:endParaRPr>
          </a:p>
        </p:txBody>
      </p:sp>
      <p:sp>
        <p:nvSpPr>
          <p:cNvPr id="99600" name="Text Box 272"/>
          <p:cNvSpPr txBox="1">
            <a:spLocks noChangeArrowheads="1"/>
          </p:cNvSpPr>
          <p:nvPr/>
        </p:nvSpPr>
        <p:spPr bwMode="auto">
          <a:xfrm>
            <a:off x="1403350" y="4738688"/>
            <a:ext cx="1339850" cy="366712"/>
          </a:xfrm>
          <a:prstGeom prst="rect">
            <a:avLst/>
          </a:prstGeom>
          <a:noFill/>
          <a:ln w="9525">
            <a:noFill/>
            <a:miter lim="800000"/>
            <a:headEnd/>
            <a:tailEnd/>
          </a:ln>
        </p:spPr>
        <p:txBody>
          <a:bodyPr wrap="none">
            <a:spAutoFit/>
          </a:bodyPr>
          <a:lstStyle/>
          <a:p>
            <a:pPr algn="ctr" eaLnBrk="0" hangingPunct="0"/>
            <a:r>
              <a:rPr lang="en-US" sz="1800" b="1">
                <a:solidFill>
                  <a:srgbClr val="000000"/>
                </a:solidFill>
                <a:latin typeface="Arial" charset="0"/>
              </a:rPr>
              <a:t>Blosum45 </a:t>
            </a:r>
            <a:endParaRPr lang="en-US" sz="1800">
              <a:solidFill>
                <a:srgbClr val="000000"/>
              </a:solidFill>
              <a:latin typeface="Arial" charset="0"/>
            </a:endParaRPr>
          </a:p>
        </p:txBody>
      </p:sp>
      <p:sp>
        <p:nvSpPr>
          <p:cNvPr id="99601" name="Text Box 273"/>
          <p:cNvSpPr txBox="1">
            <a:spLocks noChangeArrowheads="1"/>
          </p:cNvSpPr>
          <p:nvPr/>
        </p:nvSpPr>
        <p:spPr bwMode="auto">
          <a:xfrm>
            <a:off x="1479550" y="4267200"/>
            <a:ext cx="1339850" cy="366713"/>
          </a:xfrm>
          <a:prstGeom prst="rect">
            <a:avLst/>
          </a:prstGeom>
          <a:noFill/>
          <a:ln w="9525">
            <a:noFill/>
            <a:miter lim="800000"/>
            <a:headEnd/>
            <a:tailEnd/>
          </a:ln>
        </p:spPr>
        <p:txBody>
          <a:bodyPr wrap="none">
            <a:spAutoFit/>
          </a:bodyPr>
          <a:lstStyle/>
          <a:p>
            <a:pPr algn="ctr" eaLnBrk="0" hangingPunct="0"/>
            <a:r>
              <a:rPr lang="en-US" sz="1800" b="1">
                <a:solidFill>
                  <a:srgbClr val="000000"/>
                </a:solidFill>
                <a:latin typeface="Arial" charset="0"/>
              </a:rPr>
              <a:t>Blosum80 </a:t>
            </a:r>
            <a:endParaRPr lang="en-US" sz="1800">
              <a:solidFill>
                <a:srgbClr val="000000"/>
              </a:solidFill>
              <a:latin typeface="Arial" charset="0"/>
            </a:endParaRPr>
          </a:p>
        </p:txBody>
      </p:sp>
      <p:sp>
        <p:nvSpPr>
          <p:cNvPr id="274" name="Text Box 152"/>
          <p:cNvSpPr txBox="1">
            <a:spLocks noChangeArrowheads="1"/>
          </p:cNvSpPr>
          <p:nvPr/>
        </p:nvSpPr>
        <p:spPr bwMode="auto">
          <a:xfrm>
            <a:off x="1405111" y="152400"/>
            <a:ext cx="7510289" cy="461665"/>
          </a:xfrm>
          <a:prstGeom prst="rect">
            <a:avLst/>
          </a:prstGeom>
          <a:noFill/>
          <a:ln w="9525">
            <a:noFill/>
            <a:miter lim="800000"/>
            <a:headEnd/>
            <a:tailEnd/>
          </a:ln>
        </p:spPr>
        <p:txBody>
          <a:bodyPr wrap="none">
            <a:spAutoFit/>
          </a:bodyPr>
          <a:lstStyle/>
          <a:p>
            <a:pPr eaLnBrk="0" hangingPunct="0"/>
            <a:r>
              <a:rPr lang="en-US" sz="2400" dirty="0">
                <a:solidFill>
                  <a:srgbClr val="000000"/>
                </a:solidFill>
                <a:latin typeface="Gill Sans MT"/>
                <a:cs typeface="Gill Sans MT"/>
              </a:rPr>
              <a:t>Scoring matrices let you focus on the big (or small) picture</a:t>
            </a:r>
          </a:p>
        </p:txBody>
      </p:sp>
    </p:spTree>
    <p:extLst>
      <p:ext uri="{BB962C8B-B14F-4D97-AF65-F5344CB8AC3E}">
        <p14:creationId xmlns:p14="http://schemas.microsoft.com/office/powerpoint/2010/main" val="194507424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Oval 2"/>
          <p:cNvSpPr>
            <a:spLocks noChangeArrowheads="1"/>
          </p:cNvSpPr>
          <p:nvPr/>
        </p:nvSpPr>
        <p:spPr bwMode="auto">
          <a:xfrm>
            <a:off x="5486400" y="2514600"/>
            <a:ext cx="2590800" cy="2667000"/>
          </a:xfrm>
          <a:prstGeom prst="ellipse">
            <a:avLst/>
          </a:prstGeom>
          <a:solidFill>
            <a:srgbClr val="DDDDDD"/>
          </a:solidFill>
          <a:ln w="28575">
            <a:solidFill>
              <a:schemeClr val="tx1"/>
            </a:solidFill>
            <a:round/>
            <a:headEnd/>
            <a:tailEnd/>
          </a:ln>
        </p:spPr>
        <p:txBody>
          <a:bodyPr wrap="none" anchor="ctr"/>
          <a:lstStyle/>
          <a:p>
            <a:pPr algn="ctr" eaLnBrk="0" hangingPunct="0"/>
            <a:endParaRPr lang="en-US">
              <a:solidFill>
                <a:srgbClr val="000000"/>
              </a:solidFill>
            </a:endParaRPr>
          </a:p>
        </p:txBody>
      </p:sp>
      <p:sp>
        <p:nvSpPr>
          <p:cNvPr id="100355" name="Oval 3"/>
          <p:cNvSpPr>
            <a:spLocks noChangeArrowheads="1"/>
          </p:cNvSpPr>
          <p:nvPr/>
        </p:nvSpPr>
        <p:spPr bwMode="auto">
          <a:xfrm>
            <a:off x="3124200" y="2514600"/>
            <a:ext cx="2590800" cy="2667000"/>
          </a:xfrm>
          <a:prstGeom prst="ellipse">
            <a:avLst/>
          </a:prstGeom>
          <a:solidFill>
            <a:srgbClr val="DDDDDD"/>
          </a:solidFill>
          <a:ln w="28575">
            <a:solidFill>
              <a:schemeClr val="tx1"/>
            </a:solidFill>
            <a:round/>
            <a:headEnd/>
            <a:tailEnd/>
          </a:ln>
        </p:spPr>
        <p:txBody>
          <a:bodyPr wrap="none" anchor="ctr"/>
          <a:lstStyle/>
          <a:p>
            <a:pPr algn="ctr" eaLnBrk="0" hangingPunct="0"/>
            <a:endParaRPr lang="en-US">
              <a:solidFill>
                <a:srgbClr val="000000"/>
              </a:solidFill>
            </a:endParaRPr>
          </a:p>
        </p:txBody>
      </p:sp>
      <p:sp>
        <p:nvSpPr>
          <p:cNvPr id="100356" name="Oval 4"/>
          <p:cNvSpPr>
            <a:spLocks noChangeArrowheads="1"/>
          </p:cNvSpPr>
          <p:nvPr/>
        </p:nvSpPr>
        <p:spPr bwMode="auto">
          <a:xfrm>
            <a:off x="533400" y="1143000"/>
            <a:ext cx="7772400" cy="5562600"/>
          </a:xfrm>
          <a:prstGeom prst="ellipse">
            <a:avLst/>
          </a:prstGeom>
          <a:noFill/>
          <a:ln w="28575">
            <a:solidFill>
              <a:schemeClr val="tx1"/>
            </a:solidFill>
            <a:round/>
            <a:headEnd/>
            <a:tailEnd/>
          </a:ln>
        </p:spPr>
        <p:txBody>
          <a:bodyPr wrap="none" anchor="ctr"/>
          <a:lstStyle/>
          <a:p>
            <a:endParaRPr lang="en-US">
              <a:solidFill>
                <a:srgbClr val="000000"/>
              </a:solidFill>
            </a:endParaRPr>
          </a:p>
        </p:txBody>
      </p:sp>
      <p:sp>
        <p:nvSpPr>
          <p:cNvPr id="100357" name="Oval 5"/>
          <p:cNvSpPr>
            <a:spLocks noChangeArrowheads="1"/>
          </p:cNvSpPr>
          <p:nvPr/>
        </p:nvSpPr>
        <p:spPr bwMode="auto">
          <a:xfrm>
            <a:off x="2438400" y="4419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58" name="Oval 6"/>
          <p:cNvSpPr>
            <a:spLocks noChangeArrowheads="1"/>
          </p:cNvSpPr>
          <p:nvPr/>
        </p:nvSpPr>
        <p:spPr bwMode="auto">
          <a:xfrm>
            <a:off x="2667000" y="4419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59" name="Oval 7"/>
          <p:cNvSpPr>
            <a:spLocks noChangeArrowheads="1"/>
          </p:cNvSpPr>
          <p:nvPr/>
        </p:nvSpPr>
        <p:spPr bwMode="auto">
          <a:xfrm>
            <a:off x="2819400" y="4572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60" name="Oval 8"/>
          <p:cNvSpPr>
            <a:spLocks noChangeArrowheads="1"/>
          </p:cNvSpPr>
          <p:nvPr/>
        </p:nvSpPr>
        <p:spPr bwMode="auto">
          <a:xfrm>
            <a:off x="2971800" y="4724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61" name="Oval 9"/>
          <p:cNvSpPr>
            <a:spLocks noChangeArrowheads="1"/>
          </p:cNvSpPr>
          <p:nvPr/>
        </p:nvSpPr>
        <p:spPr bwMode="auto">
          <a:xfrm>
            <a:off x="3124200" y="4953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62" name="Oval 10"/>
          <p:cNvSpPr>
            <a:spLocks noChangeArrowheads="1"/>
          </p:cNvSpPr>
          <p:nvPr/>
        </p:nvSpPr>
        <p:spPr bwMode="auto">
          <a:xfrm>
            <a:off x="3276600" y="5029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63" name="Oval 11"/>
          <p:cNvSpPr>
            <a:spLocks noChangeArrowheads="1"/>
          </p:cNvSpPr>
          <p:nvPr/>
        </p:nvSpPr>
        <p:spPr bwMode="auto">
          <a:xfrm>
            <a:off x="3429000" y="5257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64" name="Oval 12"/>
          <p:cNvSpPr>
            <a:spLocks noChangeArrowheads="1"/>
          </p:cNvSpPr>
          <p:nvPr/>
        </p:nvSpPr>
        <p:spPr bwMode="auto">
          <a:xfrm>
            <a:off x="3581400" y="5181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65" name="Oval 13"/>
          <p:cNvSpPr>
            <a:spLocks noChangeArrowheads="1"/>
          </p:cNvSpPr>
          <p:nvPr/>
        </p:nvSpPr>
        <p:spPr bwMode="auto">
          <a:xfrm>
            <a:off x="3657600" y="5486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66" name="Oval 14"/>
          <p:cNvSpPr>
            <a:spLocks noChangeArrowheads="1"/>
          </p:cNvSpPr>
          <p:nvPr/>
        </p:nvSpPr>
        <p:spPr bwMode="auto">
          <a:xfrm>
            <a:off x="3886200" y="563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67" name="Oval 15"/>
          <p:cNvSpPr>
            <a:spLocks noChangeArrowheads="1"/>
          </p:cNvSpPr>
          <p:nvPr/>
        </p:nvSpPr>
        <p:spPr bwMode="auto">
          <a:xfrm>
            <a:off x="4038600" y="5791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68" name="Oval 16"/>
          <p:cNvSpPr>
            <a:spLocks noChangeArrowheads="1"/>
          </p:cNvSpPr>
          <p:nvPr/>
        </p:nvSpPr>
        <p:spPr bwMode="auto">
          <a:xfrm>
            <a:off x="3124200" y="4419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69" name="Oval 17"/>
          <p:cNvSpPr>
            <a:spLocks noChangeArrowheads="1"/>
          </p:cNvSpPr>
          <p:nvPr/>
        </p:nvSpPr>
        <p:spPr bwMode="auto">
          <a:xfrm>
            <a:off x="3276600" y="4724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70" name="Oval 18"/>
          <p:cNvSpPr>
            <a:spLocks noChangeArrowheads="1"/>
          </p:cNvSpPr>
          <p:nvPr/>
        </p:nvSpPr>
        <p:spPr bwMode="auto">
          <a:xfrm>
            <a:off x="3429000" y="4724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71" name="Oval 19"/>
          <p:cNvSpPr>
            <a:spLocks noChangeArrowheads="1"/>
          </p:cNvSpPr>
          <p:nvPr/>
        </p:nvSpPr>
        <p:spPr bwMode="auto">
          <a:xfrm>
            <a:off x="35814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72" name="Oval 20"/>
          <p:cNvSpPr>
            <a:spLocks noChangeArrowheads="1"/>
          </p:cNvSpPr>
          <p:nvPr/>
        </p:nvSpPr>
        <p:spPr bwMode="auto">
          <a:xfrm>
            <a:off x="38100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73" name="Oval 21"/>
          <p:cNvSpPr>
            <a:spLocks noChangeArrowheads="1"/>
          </p:cNvSpPr>
          <p:nvPr/>
        </p:nvSpPr>
        <p:spPr bwMode="auto">
          <a:xfrm>
            <a:off x="3886200" y="5181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74" name="Oval 22"/>
          <p:cNvSpPr>
            <a:spLocks noChangeArrowheads="1"/>
          </p:cNvSpPr>
          <p:nvPr/>
        </p:nvSpPr>
        <p:spPr bwMode="auto">
          <a:xfrm>
            <a:off x="4038600" y="5334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75" name="Oval 23"/>
          <p:cNvSpPr>
            <a:spLocks noChangeArrowheads="1"/>
          </p:cNvSpPr>
          <p:nvPr/>
        </p:nvSpPr>
        <p:spPr bwMode="auto">
          <a:xfrm>
            <a:off x="4191000" y="5486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76" name="Oval 24"/>
          <p:cNvSpPr>
            <a:spLocks noChangeArrowheads="1"/>
          </p:cNvSpPr>
          <p:nvPr/>
        </p:nvSpPr>
        <p:spPr bwMode="auto">
          <a:xfrm>
            <a:off x="2057400" y="4495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77" name="Oval 25"/>
          <p:cNvSpPr>
            <a:spLocks noChangeArrowheads="1"/>
          </p:cNvSpPr>
          <p:nvPr/>
        </p:nvSpPr>
        <p:spPr bwMode="auto">
          <a:xfrm>
            <a:off x="2209800" y="4648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78" name="Oval 26"/>
          <p:cNvSpPr>
            <a:spLocks noChangeArrowheads="1"/>
          </p:cNvSpPr>
          <p:nvPr/>
        </p:nvSpPr>
        <p:spPr bwMode="auto">
          <a:xfrm>
            <a:off x="2438400" y="4648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79" name="Oval 27"/>
          <p:cNvSpPr>
            <a:spLocks noChangeArrowheads="1"/>
          </p:cNvSpPr>
          <p:nvPr/>
        </p:nvSpPr>
        <p:spPr bwMode="auto">
          <a:xfrm>
            <a:off x="2438400" y="4800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80" name="Oval 28"/>
          <p:cNvSpPr>
            <a:spLocks noChangeArrowheads="1"/>
          </p:cNvSpPr>
          <p:nvPr/>
        </p:nvSpPr>
        <p:spPr bwMode="auto">
          <a:xfrm>
            <a:off x="2743200" y="4953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81" name="Oval 29"/>
          <p:cNvSpPr>
            <a:spLocks noChangeArrowheads="1"/>
          </p:cNvSpPr>
          <p:nvPr/>
        </p:nvSpPr>
        <p:spPr bwMode="auto">
          <a:xfrm>
            <a:off x="2819400" y="5105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82" name="Oval 30"/>
          <p:cNvSpPr>
            <a:spLocks noChangeArrowheads="1"/>
          </p:cNvSpPr>
          <p:nvPr/>
        </p:nvSpPr>
        <p:spPr bwMode="auto">
          <a:xfrm>
            <a:off x="2895600" y="5334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83" name="Oval 31"/>
          <p:cNvSpPr>
            <a:spLocks noChangeArrowheads="1"/>
          </p:cNvSpPr>
          <p:nvPr/>
        </p:nvSpPr>
        <p:spPr bwMode="auto">
          <a:xfrm>
            <a:off x="3124200" y="5410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84" name="Oval 32"/>
          <p:cNvSpPr>
            <a:spLocks noChangeArrowheads="1"/>
          </p:cNvSpPr>
          <p:nvPr/>
        </p:nvSpPr>
        <p:spPr bwMode="auto">
          <a:xfrm>
            <a:off x="3352800" y="556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85" name="Oval 33"/>
          <p:cNvSpPr>
            <a:spLocks noChangeArrowheads="1"/>
          </p:cNvSpPr>
          <p:nvPr/>
        </p:nvSpPr>
        <p:spPr bwMode="auto">
          <a:xfrm>
            <a:off x="3505200" y="571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86" name="Oval 34"/>
          <p:cNvSpPr>
            <a:spLocks noChangeArrowheads="1"/>
          </p:cNvSpPr>
          <p:nvPr/>
        </p:nvSpPr>
        <p:spPr bwMode="auto">
          <a:xfrm>
            <a:off x="3276600" y="3429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87" name="Oval 35"/>
          <p:cNvSpPr>
            <a:spLocks noChangeArrowheads="1"/>
          </p:cNvSpPr>
          <p:nvPr/>
        </p:nvSpPr>
        <p:spPr bwMode="auto">
          <a:xfrm>
            <a:off x="4648200" y="4191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88" name="Oval 36"/>
          <p:cNvSpPr>
            <a:spLocks noChangeArrowheads="1"/>
          </p:cNvSpPr>
          <p:nvPr/>
        </p:nvSpPr>
        <p:spPr bwMode="auto">
          <a:xfrm>
            <a:off x="4800600" y="4343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89" name="Oval 37"/>
          <p:cNvSpPr>
            <a:spLocks noChangeArrowheads="1"/>
          </p:cNvSpPr>
          <p:nvPr/>
        </p:nvSpPr>
        <p:spPr bwMode="auto">
          <a:xfrm>
            <a:off x="4953000" y="4495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90" name="Oval 38"/>
          <p:cNvSpPr>
            <a:spLocks noChangeArrowheads="1"/>
          </p:cNvSpPr>
          <p:nvPr/>
        </p:nvSpPr>
        <p:spPr bwMode="auto">
          <a:xfrm>
            <a:off x="3886200" y="4267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91" name="Oval 39"/>
          <p:cNvSpPr>
            <a:spLocks noChangeArrowheads="1"/>
          </p:cNvSpPr>
          <p:nvPr/>
        </p:nvSpPr>
        <p:spPr bwMode="auto">
          <a:xfrm>
            <a:off x="4038600" y="4419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92" name="Oval 40"/>
          <p:cNvSpPr>
            <a:spLocks noChangeArrowheads="1"/>
          </p:cNvSpPr>
          <p:nvPr/>
        </p:nvSpPr>
        <p:spPr bwMode="auto">
          <a:xfrm>
            <a:off x="4191000" y="4572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93" name="Oval 41"/>
          <p:cNvSpPr>
            <a:spLocks noChangeArrowheads="1"/>
          </p:cNvSpPr>
          <p:nvPr/>
        </p:nvSpPr>
        <p:spPr bwMode="auto">
          <a:xfrm>
            <a:off x="4953000" y="4038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94" name="Oval 42"/>
          <p:cNvSpPr>
            <a:spLocks noChangeArrowheads="1"/>
          </p:cNvSpPr>
          <p:nvPr/>
        </p:nvSpPr>
        <p:spPr bwMode="auto">
          <a:xfrm>
            <a:off x="5105400" y="4191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95" name="Oval 43"/>
          <p:cNvSpPr>
            <a:spLocks noChangeArrowheads="1"/>
          </p:cNvSpPr>
          <p:nvPr/>
        </p:nvSpPr>
        <p:spPr bwMode="auto">
          <a:xfrm>
            <a:off x="5257800" y="4343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96" name="Oval 44"/>
          <p:cNvSpPr>
            <a:spLocks noChangeArrowheads="1"/>
          </p:cNvSpPr>
          <p:nvPr/>
        </p:nvSpPr>
        <p:spPr bwMode="auto">
          <a:xfrm>
            <a:off x="4191000" y="4114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97" name="Oval 45"/>
          <p:cNvSpPr>
            <a:spLocks noChangeArrowheads="1"/>
          </p:cNvSpPr>
          <p:nvPr/>
        </p:nvSpPr>
        <p:spPr bwMode="auto">
          <a:xfrm>
            <a:off x="4343400" y="4267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98" name="Oval 46"/>
          <p:cNvSpPr>
            <a:spLocks noChangeArrowheads="1"/>
          </p:cNvSpPr>
          <p:nvPr/>
        </p:nvSpPr>
        <p:spPr bwMode="auto">
          <a:xfrm>
            <a:off x="4495800" y="4419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399" name="Oval 47"/>
          <p:cNvSpPr>
            <a:spLocks noChangeArrowheads="1"/>
          </p:cNvSpPr>
          <p:nvPr/>
        </p:nvSpPr>
        <p:spPr bwMode="auto">
          <a:xfrm>
            <a:off x="4648200" y="4572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00" name="Oval 48"/>
          <p:cNvSpPr>
            <a:spLocks noChangeArrowheads="1"/>
          </p:cNvSpPr>
          <p:nvPr/>
        </p:nvSpPr>
        <p:spPr bwMode="auto">
          <a:xfrm>
            <a:off x="3276600" y="4038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01" name="Oval 49"/>
          <p:cNvSpPr>
            <a:spLocks noChangeArrowheads="1"/>
          </p:cNvSpPr>
          <p:nvPr/>
        </p:nvSpPr>
        <p:spPr bwMode="auto">
          <a:xfrm>
            <a:off x="3352800" y="4191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02" name="Oval 50"/>
          <p:cNvSpPr>
            <a:spLocks noChangeArrowheads="1"/>
          </p:cNvSpPr>
          <p:nvPr/>
        </p:nvSpPr>
        <p:spPr bwMode="auto">
          <a:xfrm>
            <a:off x="3505200" y="4343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03" name="Oval 51"/>
          <p:cNvSpPr>
            <a:spLocks noChangeArrowheads="1"/>
          </p:cNvSpPr>
          <p:nvPr/>
        </p:nvSpPr>
        <p:spPr bwMode="auto">
          <a:xfrm>
            <a:off x="3657600" y="4495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04" name="Oval 52"/>
          <p:cNvSpPr>
            <a:spLocks noChangeArrowheads="1"/>
          </p:cNvSpPr>
          <p:nvPr/>
        </p:nvSpPr>
        <p:spPr bwMode="auto">
          <a:xfrm>
            <a:off x="3429000" y="236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05" name="Oval 53"/>
          <p:cNvSpPr>
            <a:spLocks noChangeArrowheads="1"/>
          </p:cNvSpPr>
          <p:nvPr/>
        </p:nvSpPr>
        <p:spPr bwMode="auto">
          <a:xfrm>
            <a:off x="3581400" y="2667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06" name="Oval 54"/>
          <p:cNvSpPr>
            <a:spLocks noChangeArrowheads="1"/>
          </p:cNvSpPr>
          <p:nvPr/>
        </p:nvSpPr>
        <p:spPr bwMode="auto">
          <a:xfrm>
            <a:off x="3733800" y="2819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07" name="Oval 55"/>
          <p:cNvSpPr>
            <a:spLocks noChangeArrowheads="1"/>
          </p:cNvSpPr>
          <p:nvPr/>
        </p:nvSpPr>
        <p:spPr bwMode="auto">
          <a:xfrm>
            <a:off x="3886200" y="2971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08" name="Oval 56"/>
          <p:cNvSpPr>
            <a:spLocks noChangeArrowheads="1"/>
          </p:cNvSpPr>
          <p:nvPr/>
        </p:nvSpPr>
        <p:spPr bwMode="auto">
          <a:xfrm>
            <a:off x="4038600" y="3124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09" name="Oval 57"/>
          <p:cNvSpPr>
            <a:spLocks noChangeArrowheads="1"/>
          </p:cNvSpPr>
          <p:nvPr/>
        </p:nvSpPr>
        <p:spPr bwMode="auto">
          <a:xfrm>
            <a:off x="4191000" y="3429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10" name="Oval 58"/>
          <p:cNvSpPr>
            <a:spLocks noChangeArrowheads="1"/>
          </p:cNvSpPr>
          <p:nvPr/>
        </p:nvSpPr>
        <p:spPr bwMode="auto">
          <a:xfrm>
            <a:off x="4495800" y="3429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11" name="Oval 59"/>
          <p:cNvSpPr>
            <a:spLocks noChangeArrowheads="1"/>
          </p:cNvSpPr>
          <p:nvPr/>
        </p:nvSpPr>
        <p:spPr bwMode="auto">
          <a:xfrm>
            <a:off x="3886200" y="2514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12" name="Oval 60"/>
          <p:cNvSpPr>
            <a:spLocks noChangeArrowheads="1"/>
          </p:cNvSpPr>
          <p:nvPr/>
        </p:nvSpPr>
        <p:spPr bwMode="auto">
          <a:xfrm>
            <a:off x="4038600" y="2667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13" name="Oval 61"/>
          <p:cNvSpPr>
            <a:spLocks noChangeArrowheads="1"/>
          </p:cNvSpPr>
          <p:nvPr/>
        </p:nvSpPr>
        <p:spPr bwMode="auto">
          <a:xfrm>
            <a:off x="4191000" y="2819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14" name="Oval 62"/>
          <p:cNvSpPr>
            <a:spLocks noChangeArrowheads="1"/>
          </p:cNvSpPr>
          <p:nvPr/>
        </p:nvSpPr>
        <p:spPr bwMode="auto">
          <a:xfrm>
            <a:off x="4343400" y="3048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15" name="Oval 63"/>
          <p:cNvSpPr>
            <a:spLocks noChangeArrowheads="1"/>
          </p:cNvSpPr>
          <p:nvPr/>
        </p:nvSpPr>
        <p:spPr bwMode="auto">
          <a:xfrm>
            <a:off x="4648200" y="2971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16" name="Oval 64"/>
          <p:cNvSpPr>
            <a:spLocks noChangeArrowheads="1"/>
          </p:cNvSpPr>
          <p:nvPr/>
        </p:nvSpPr>
        <p:spPr bwMode="auto">
          <a:xfrm>
            <a:off x="4648200" y="3200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17" name="Oval 65"/>
          <p:cNvSpPr>
            <a:spLocks noChangeArrowheads="1"/>
          </p:cNvSpPr>
          <p:nvPr/>
        </p:nvSpPr>
        <p:spPr bwMode="auto">
          <a:xfrm>
            <a:off x="4953000" y="3429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18" name="Oval 66"/>
          <p:cNvSpPr>
            <a:spLocks noChangeArrowheads="1"/>
          </p:cNvSpPr>
          <p:nvPr/>
        </p:nvSpPr>
        <p:spPr bwMode="auto">
          <a:xfrm>
            <a:off x="2895600" y="2590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19" name="Oval 67"/>
          <p:cNvSpPr>
            <a:spLocks noChangeArrowheads="1"/>
          </p:cNvSpPr>
          <p:nvPr/>
        </p:nvSpPr>
        <p:spPr bwMode="auto">
          <a:xfrm>
            <a:off x="3200400" y="2743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20" name="Oval 68"/>
          <p:cNvSpPr>
            <a:spLocks noChangeArrowheads="1"/>
          </p:cNvSpPr>
          <p:nvPr/>
        </p:nvSpPr>
        <p:spPr bwMode="auto">
          <a:xfrm>
            <a:off x="3352800" y="2895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21" name="Oval 69"/>
          <p:cNvSpPr>
            <a:spLocks noChangeArrowheads="1"/>
          </p:cNvSpPr>
          <p:nvPr/>
        </p:nvSpPr>
        <p:spPr bwMode="auto">
          <a:xfrm>
            <a:off x="3505200" y="3048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22" name="Oval 70"/>
          <p:cNvSpPr>
            <a:spLocks noChangeArrowheads="1"/>
          </p:cNvSpPr>
          <p:nvPr/>
        </p:nvSpPr>
        <p:spPr bwMode="auto">
          <a:xfrm>
            <a:off x="3657600" y="3200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23" name="Oval 71"/>
          <p:cNvSpPr>
            <a:spLocks noChangeArrowheads="1"/>
          </p:cNvSpPr>
          <p:nvPr/>
        </p:nvSpPr>
        <p:spPr bwMode="auto">
          <a:xfrm>
            <a:off x="3810000" y="3352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24" name="Oval 72"/>
          <p:cNvSpPr>
            <a:spLocks noChangeArrowheads="1"/>
          </p:cNvSpPr>
          <p:nvPr/>
        </p:nvSpPr>
        <p:spPr bwMode="auto">
          <a:xfrm>
            <a:off x="1219200" y="4419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25" name="Oval 73"/>
          <p:cNvSpPr>
            <a:spLocks noChangeArrowheads="1"/>
          </p:cNvSpPr>
          <p:nvPr/>
        </p:nvSpPr>
        <p:spPr bwMode="auto">
          <a:xfrm>
            <a:off x="1371600" y="4572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26" name="Oval 74"/>
          <p:cNvSpPr>
            <a:spLocks noChangeArrowheads="1"/>
          </p:cNvSpPr>
          <p:nvPr/>
        </p:nvSpPr>
        <p:spPr bwMode="auto">
          <a:xfrm>
            <a:off x="1524000" y="4724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27" name="Oval 75"/>
          <p:cNvSpPr>
            <a:spLocks noChangeArrowheads="1"/>
          </p:cNvSpPr>
          <p:nvPr/>
        </p:nvSpPr>
        <p:spPr bwMode="auto">
          <a:xfrm>
            <a:off x="16764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28" name="Oval 76"/>
          <p:cNvSpPr>
            <a:spLocks noChangeArrowheads="1"/>
          </p:cNvSpPr>
          <p:nvPr/>
        </p:nvSpPr>
        <p:spPr bwMode="auto">
          <a:xfrm>
            <a:off x="1828800" y="5029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29" name="Oval 77"/>
          <p:cNvSpPr>
            <a:spLocks noChangeArrowheads="1"/>
          </p:cNvSpPr>
          <p:nvPr/>
        </p:nvSpPr>
        <p:spPr bwMode="auto">
          <a:xfrm>
            <a:off x="1981200" y="5181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30" name="Oval 78"/>
          <p:cNvSpPr>
            <a:spLocks noChangeArrowheads="1"/>
          </p:cNvSpPr>
          <p:nvPr/>
        </p:nvSpPr>
        <p:spPr bwMode="auto">
          <a:xfrm>
            <a:off x="1676400" y="4419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31" name="Oval 79"/>
          <p:cNvSpPr>
            <a:spLocks noChangeArrowheads="1"/>
          </p:cNvSpPr>
          <p:nvPr/>
        </p:nvSpPr>
        <p:spPr bwMode="auto">
          <a:xfrm>
            <a:off x="1828800" y="4572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32" name="Oval 80"/>
          <p:cNvSpPr>
            <a:spLocks noChangeArrowheads="1"/>
          </p:cNvSpPr>
          <p:nvPr/>
        </p:nvSpPr>
        <p:spPr bwMode="auto">
          <a:xfrm>
            <a:off x="1981200" y="4724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33" name="Oval 81"/>
          <p:cNvSpPr>
            <a:spLocks noChangeArrowheads="1"/>
          </p:cNvSpPr>
          <p:nvPr/>
        </p:nvSpPr>
        <p:spPr bwMode="auto">
          <a:xfrm>
            <a:off x="21336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34" name="Oval 82"/>
          <p:cNvSpPr>
            <a:spLocks noChangeArrowheads="1"/>
          </p:cNvSpPr>
          <p:nvPr/>
        </p:nvSpPr>
        <p:spPr bwMode="auto">
          <a:xfrm>
            <a:off x="2286000" y="5029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35" name="Oval 83"/>
          <p:cNvSpPr>
            <a:spLocks noChangeArrowheads="1"/>
          </p:cNvSpPr>
          <p:nvPr/>
        </p:nvSpPr>
        <p:spPr bwMode="auto">
          <a:xfrm>
            <a:off x="2438400" y="5181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36" name="Oval 84"/>
          <p:cNvSpPr>
            <a:spLocks noChangeArrowheads="1"/>
          </p:cNvSpPr>
          <p:nvPr/>
        </p:nvSpPr>
        <p:spPr bwMode="auto">
          <a:xfrm>
            <a:off x="838200" y="4495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37" name="Oval 85"/>
          <p:cNvSpPr>
            <a:spLocks noChangeArrowheads="1"/>
          </p:cNvSpPr>
          <p:nvPr/>
        </p:nvSpPr>
        <p:spPr bwMode="auto">
          <a:xfrm>
            <a:off x="990600" y="4800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38" name="Oval 86"/>
          <p:cNvSpPr>
            <a:spLocks noChangeArrowheads="1"/>
          </p:cNvSpPr>
          <p:nvPr/>
        </p:nvSpPr>
        <p:spPr bwMode="auto">
          <a:xfrm>
            <a:off x="1143000" y="4800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39" name="Oval 87"/>
          <p:cNvSpPr>
            <a:spLocks noChangeArrowheads="1"/>
          </p:cNvSpPr>
          <p:nvPr/>
        </p:nvSpPr>
        <p:spPr bwMode="auto">
          <a:xfrm>
            <a:off x="1295400" y="5105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40" name="Oval 88"/>
          <p:cNvSpPr>
            <a:spLocks noChangeArrowheads="1"/>
          </p:cNvSpPr>
          <p:nvPr/>
        </p:nvSpPr>
        <p:spPr bwMode="auto">
          <a:xfrm>
            <a:off x="1447800" y="5105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41" name="Oval 89"/>
          <p:cNvSpPr>
            <a:spLocks noChangeArrowheads="1"/>
          </p:cNvSpPr>
          <p:nvPr/>
        </p:nvSpPr>
        <p:spPr bwMode="auto">
          <a:xfrm>
            <a:off x="1752600" y="236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42" name="Oval 90"/>
          <p:cNvSpPr>
            <a:spLocks noChangeArrowheads="1"/>
          </p:cNvSpPr>
          <p:nvPr/>
        </p:nvSpPr>
        <p:spPr bwMode="auto">
          <a:xfrm>
            <a:off x="1905000" y="2667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43" name="Oval 91"/>
          <p:cNvSpPr>
            <a:spLocks noChangeArrowheads="1"/>
          </p:cNvSpPr>
          <p:nvPr/>
        </p:nvSpPr>
        <p:spPr bwMode="auto">
          <a:xfrm>
            <a:off x="2057400" y="2667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44" name="Oval 92"/>
          <p:cNvSpPr>
            <a:spLocks noChangeArrowheads="1"/>
          </p:cNvSpPr>
          <p:nvPr/>
        </p:nvSpPr>
        <p:spPr bwMode="auto">
          <a:xfrm>
            <a:off x="2209800" y="2819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45" name="Oval 93"/>
          <p:cNvSpPr>
            <a:spLocks noChangeArrowheads="1"/>
          </p:cNvSpPr>
          <p:nvPr/>
        </p:nvSpPr>
        <p:spPr bwMode="auto">
          <a:xfrm>
            <a:off x="2286000" y="2971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46" name="Oval 94"/>
          <p:cNvSpPr>
            <a:spLocks noChangeArrowheads="1"/>
          </p:cNvSpPr>
          <p:nvPr/>
        </p:nvSpPr>
        <p:spPr bwMode="auto">
          <a:xfrm>
            <a:off x="2209800" y="236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47" name="Oval 95"/>
          <p:cNvSpPr>
            <a:spLocks noChangeArrowheads="1"/>
          </p:cNvSpPr>
          <p:nvPr/>
        </p:nvSpPr>
        <p:spPr bwMode="auto">
          <a:xfrm>
            <a:off x="2362200" y="2514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48" name="Oval 96"/>
          <p:cNvSpPr>
            <a:spLocks noChangeArrowheads="1"/>
          </p:cNvSpPr>
          <p:nvPr/>
        </p:nvSpPr>
        <p:spPr bwMode="auto">
          <a:xfrm>
            <a:off x="2514600" y="2667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49" name="Oval 97"/>
          <p:cNvSpPr>
            <a:spLocks noChangeArrowheads="1"/>
          </p:cNvSpPr>
          <p:nvPr/>
        </p:nvSpPr>
        <p:spPr bwMode="auto">
          <a:xfrm>
            <a:off x="2667000" y="2819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50" name="Oval 98"/>
          <p:cNvSpPr>
            <a:spLocks noChangeArrowheads="1"/>
          </p:cNvSpPr>
          <p:nvPr/>
        </p:nvSpPr>
        <p:spPr bwMode="auto">
          <a:xfrm>
            <a:off x="2819400" y="2971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51" name="Oval 99"/>
          <p:cNvSpPr>
            <a:spLocks noChangeArrowheads="1"/>
          </p:cNvSpPr>
          <p:nvPr/>
        </p:nvSpPr>
        <p:spPr bwMode="auto">
          <a:xfrm>
            <a:off x="1371600" y="2438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52" name="Oval 100"/>
          <p:cNvSpPr>
            <a:spLocks noChangeArrowheads="1"/>
          </p:cNvSpPr>
          <p:nvPr/>
        </p:nvSpPr>
        <p:spPr bwMode="auto">
          <a:xfrm>
            <a:off x="1524000" y="2743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53" name="Oval 101"/>
          <p:cNvSpPr>
            <a:spLocks noChangeArrowheads="1"/>
          </p:cNvSpPr>
          <p:nvPr/>
        </p:nvSpPr>
        <p:spPr bwMode="auto">
          <a:xfrm>
            <a:off x="1600200" y="2971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54" name="Oval 102"/>
          <p:cNvSpPr>
            <a:spLocks noChangeArrowheads="1"/>
          </p:cNvSpPr>
          <p:nvPr/>
        </p:nvSpPr>
        <p:spPr bwMode="auto">
          <a:xfrm>
            <a:off x="1828800" y="2895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55" name="Oval 103"/>
          <p:cNvSpPr>
            <a:spLocks noChangeArrowheads="1"/>
          </p:cNvSpPr>
          <p:nvPr/>
        </p:nvSpPr>
        <p:spPr bwMode="auto">
          <a:xfrm>
            <a:off x="4191000" y="182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56" name="Oval 104"/>
          <p:cNvSpPr>
            <a:spLocks noChangeArrowheads="1"/>
          </p:cNvSpPr>
          <p:nvPr/>
        </p:nvSpPr>
        <p:spPr bwMode="auto">
          <a:xfrm>
            <a:off x="43434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57" name="Oval 105"/>
          <p:cNvSpPr>
            <a:spLocks noChangeArrowheads="1"/>
          </p:cNvSpPr>
          <p:nvPr/>
        </p:nvSpPr>
        <p:spPr bwMode="auto">
          <a:xfrm>
            <a:off x="4648200" y="190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58" name="Oval 106"/>
          <p:cNvSpPr>
            <a:spLocks noChangeArrowheads="1"/>
          </p:cNvSpPr>
          <p:nvPr/>
        </p:nvSpPr>
        <p:spPr bwMode="auto">
          <a:xfrm>
            <a:off x="48006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59" name="Oval 107"/>
          <p:cNvSpPr>
            <a:spLocks noChangeArrowheads="1"/>
          </p:cNvSpPr>
          <p:nvPr/>
        </p:nvSpPr>
        <p:spPr bwMode="auto">
          <a:xfrm>
            <a:off x="3657600" y="182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60" name="Oval 108"/>
          <p:cNvSpPr>
            <a:spLocks noChangeArrowheads="1"/>
          </p:cNvSpPr>
          <p:nvPr/>
        </p:nvSpPr>
        <p:spPr bwMode="auto">
          <a:xfrm>
            <a:off x="3810000" y="1981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61" name="Oval 109"/>
          <p:cNvSpPr>
            <a:spLocks noChangeArrowheads="1"/>
          </p:cNvSpPr>
          <p:nvPr/>
        </p:nvSpPr>
        <p:spPr bwMode="auto">
          <a:xfrm>
            <a:off x="2667000" y="190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62" name="Oval 110"/>
          <p:cNvSpPr>
            <a:spLocks noChangeArrowheads="1"/>
          </p:cNvSpPr>
          <p:nvPr/>
        </p:nvSpPr>
        <p:spPr bwMode="auto">
          <a:xfrm>
            <a:off x="28194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63" name="Oval 111"/>
          <p:cNvSpPr>
            <a:spLocks noChangeArrowheads="1"/>
          </p:cNvSpPr>
          <p:nvPr/>
        </p:nvSpPr>
        <p:spPr bwMode="auto">
          <a:xfrm>
            <a:off x="3124200" y="190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64" name="Oval 112"/>
          <p:cNvSpPr>
            <a:spLocks noChangeArrowheads="1"/>
          </p:cNvSpPr>
          <p:nvPr/>
        </p:nvSpPr>
        <p:spPr bwMode="auto">
          <a:xfrm>
            <a:off x="32766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65" name="Oval 113"/>
          <p:cNvSpPr>
            <a:spLocks noChangeArrowheads="1"/>
          </p:cNvSpPr>
          <p:nvPr/>
        </p:nvSpPr>
        <p:spPr bwMode="auto">
          <a:xfrm>
            <a:off x="2133600" y="182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66" name="Oval 114"/>
          <p:cNvSpPr>
            <a:spLocks noChangeArrowheads="1"/>
          </p:cNvSpPr>
          <p:nvPr/>
        </p:nvSpPr>
        <p:spPr bwMode="auto">
          <a:xfrm>
            <a:off x="2286000" y="1981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67" name="Oval 115"/>
          <p:cNvSpPr>
            <a:spLocks noChangeArrowheads="1"/>
          </p:cNvSpPr>
          <p:nvPr/>
        </p:nvSpPr>
        <p:spPr bwMode="auto">
          <a:xfrm>
            <a:off x="4648200" y="220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68" name="Oval 116"/>
          <p:cNvSpPr>
            <a:spLocks noChangeArrowheads="1"/>
          </p:cNvSpPr>
          <p:nvPr/>
        </p:nvSpPr>
        <p:spPr bwMode="auto">
          <a:xfrm>
            <a:off x="4800600" y="236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69" name="Oval 117"/>
          <p:cNvSpPr>
            <a:spLocks noChangeArrowheads="1"/>
          </p:cNvSpPr>
          <p:nvPr/>
        </p:nvSpPr>
        <p:spPr bwMode="auto">
          <a:xfrm>
            <a:off x="5105400" y="220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70" name="Oval 118"/>
          <p:cNvSpPr>
            <a:spLocks noChangeArrowheads="1"/>
          </p:cNvSpPr>
          <p:nvPr/>
        </p:nvSpPr>
        <p:spPr bwMode="auto">
          <a:xfrm>
            <a:off x="5257800" y="236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71" name="Oval 119"/>
          <p:cNvSpPr>
            <a:spLocks noChangeArrowheads="1"/>
          </p:cNvSpPr>
          <p:nvPr/>
        </p:nvSpPr>
        <p:spPr bwMode="auto">
          <a:xfrm>
            <a:off x="4038600" y="2133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72" name="Oval 120"/>
          <p:cNvSpPr>
            <a:spLocks noChangeArrowheads="1"/>
          </p:cNvSpPr>
          <p:nvPr/>
        </p:nvSpPr>
        <p:spPr bwMode="auto">
          <a:xfrm>
            <a:off x="4267200" y="2286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73" name="Oval 121"/>
          <p:cNvSpPr>
            <a:spLocks noChangeArrowheads="1"/>
          </p:cNvSpPr>
          <p:nvPr/>
        </p:nvSpPr>
        <p:spPr bwMode="auto">
          <a:xfrm>
            <a:off x="3124200" y="220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74" name="Oval 122"/>
          <p:cNvSpPr>
            <a:spLocks noChangeArrowheads="1"/>
          </p:cNvSpPr>
          <p:nvPr/>
        </p:nvSpPr>
        <p:spPr bwMode="auto">
          <a:xfrm>
            <a:off x="3276600" y="236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75" name="Oval 123"/>
          <p:cNvSpPr>
            <a:spLocks noChangeArrowheads="1"/>
          </p:cNvSpPr>
          <p:nvPr/>
        </p:nvSpPr>
        <p:spPr bwMode="auto">
          <a:xfrm>
            <a:off x="3581400" y="220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76" name="Oval 124"/>
          <p:cNvSpPr>
            <a:spLocks noChangeArrowheads="1"/>
          </p:cNvSpPr>
          <p:nvPr/>
        </p:nvSpPr>
        <p:spPr bwMode="auto">
          <a:xfrm>
            <a:off x="3810000" y="236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77" name="Oval 125"/>
          <p:cNvSpPr>
            <a:spLocks noChangeArrowheads="1"/>
          </p:cNvSpPr>
          <p:nvPr/>
        </p:nvSpPr>
        <p:spPr bwMode="auto">
          <a:xfrm>
            <a:off x="2590800" y="2133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78" name="Oval 126"/>
          <p:cNvSpPr>
            <a:spLocks noChangeArrowheads="1"/>
          </p:cNvSpPr>
          <p:nvPr/>
        </p:nvSpPr>
        <p:spPr bwMode="auto">
          <a:xfrm>
            <a:off x="2743200" y="2286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79" name="Oval 127"/>
          <p:cNvSpPr>
            <a:spLocks noChangeArrowheads="1"/>
          </p:cNvSpPr>
          <p:nvPr/>
        </p:nvSpPr>
        <p:spPr bwMode="auto">
          <a:xfrm>
            <a:off x="4800600" y="6248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80" name="Oval 128"/>
          <p:cNvSpPr>
            <a:spLocks noChangeArrowheads="1"/>
          </p:cNvSpPr>
          <p:nvPr/>
        </p:nvSpPr>
        <p:spPr bwMode="auto">
          <a:xfrm>
            <a:off x="4953000" y="6400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81" name="Oval 129"/>
          <p:cNvSpPr>
            <a:spLocks noChangeArrowheads="1"/>
          </p:cNvSpPr>
          <p:nvPr/>
        </p:nvSpPr>
        <p:spPr bwMode="auto">
          <a:xfrm>
            <a:off x="5257800" y="6248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82" name="Oval 130"/>
          <p:cNvSpPr>
            <a:spLocks noChangeArrowheads="1"/>
          </p:cNvSpPr>
          <p:nvPr/>
        </p:nvSpPr>
        <p:spPr bwMode="auto">
          <a:xfrm>
            <a:off x="5410200" y="6400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83" name="Oval 131"/>
          <p:cNvSpPr>
            <a:spLocks noChangeArrowheads="1"/>
          </p:cNvSpPr>
          <p:nvPr/>
        </p:nvSpPr>
        <p:spPr bwMode="auto">
          <a:xfrm>
            <a:off x="4267200" y="617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84" name="Oval 132"/>
          <p:cNvSpPr>
            <a:spLocks noChangeArrowheads="1"/>
          </p:cNvSpPr>
          <p:nvPr/>
        </p:nvSpPr>
        <p:spPr bwMode="auto">
          <a:xfrm>
            <a:off x="4419600" y="6324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85" name="Oval 133"/>
          <p:cNvSpPr>
            <a:spLocks noChangeArrowheads="1"/>
          </p:cNvSpPr>
          <p:nvPr/>
        </p:nvSpPr>
        <p:spPr bwMode="auto">
          <a:xfrm>
            <a:off x="3276600" y="6248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86" name="Oval 134"/>
          <p:cNvSpPr>
            <a:spLocks noChangeArrowheads="1"/>
          </p:cNvSpPr>
          <p:nvPr/>
        </p:nvSpPr>
        <p:spPr bwMode="auto">
          <a:xfrm>
            <a:off x="3429000" y="6400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87" name="Oval 135"/>
          <p:cNvSpPr>
            <a:spLocks noChangeArrowheads="1"/>
          </p:cNvSpPr>
          <p:nvPr/>
        </p:nvSpPr>
        <p:spPr bwMode="auto">
          <a:xfrm>
            <a:off x="3733800" y="6248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88" name="Oval 136"/>
          <p:cNvSpPr>
            <a:spLocks noChangeArrowheads="1"/>
          </p:cNvSpPr>
          <p:nvPr/>
        </p:nvSpPr>
        <p:spPr bwMode="auto">
          <a:xfrm>
            <a:off x="3886200" y="6400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89" name="Oval 137"/>
          <p:cNvSpPr>
            <a:spLocks noChangeArrowheads="1"/>
          </p:cNvSpPr>
          <p:nvPr/>
        </p:nvSpPr>
        <p:spPr bwMode="auto">
          <a:xfrm>
            <a:off x="2743200" y="617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90" name="Oval 138"/>
          <p:cNvSpPr>
            <a:spLocks noChangeArrowheads="1"/>
          </p:cNvSpPr>
          <p:nvPr/>
        </p:nvSpPr>
        <p:spPr bwMode="auto">
          <a:xfrm>
            <a:off x="2895600" y="6324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91" name="Oval 139"/>
          <p:cNvSpPr>
            <a:spLocks noChangeArrowheads="1"/>
          </p:cNvSpPr>
          <p:nvPr/>
        </p:nvSpPr>
        <p:spPr bwMode="auto">
          <a:xfrm>
            <a:off x="4267200" y="5943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92" name="Oval 140"/>
          <p:cNvSpPr>
            <a:spLocks noChangeArrowheads="1"/>
          </p:cNvSpPr>
          <p:nvPr/>
        </p:nvSpPr>
        <p:spPr bwMode="auto">
          <a:xfrm>
            <a:off x="4419600" y="6096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93" name="Oval 141"/>
          <p:cNvSpPr>
            <a:spLocks noChangeArrowheads="1"/>
          </p:cNvSpPr>
          <p:nvPr/>
        </p:nvSpPr>
        <p:spPr bwMode="auto">
          <a:xfrm>
            <a:off x="4724400" y="5943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94" name="Oval 142"/>
          <p:cNvSpPr>
            <a:spLocks noChangeArrowheads="1"/>
          </p:cNvSpPr>
          <p:nvPr/>
        </p:nvSpPr>
        <p:spPr bwMode="auto">
          <a:xfrm>
            <a:off x="4876800" y="6096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95" name="Oval 143"/>
          <p:cNvSpPr>
            <a:spLocks noChangeArrowheads="1"/>
          </p:cNvSpPr>
          <p:nvPr/>
        </p:nvSpPr>
        <p:spPr bwMode="auto">
          <a:xfrm>
            <a:off x="3733800" y="586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96" name="Oval 144"/>
          <p:cNvSpPr>
            <a:spLocks noChangeArrowheads="1"/>
          </p:cNvSpPr>
          <p:nvPr/>
        </p:nvSpPr>
        <p:spPr bwMode="auto">
          <a:xfrm>
            <a:off x="3886200" y="601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97" name="Oval 145"/>
          <p:cNvSpPr>
            <a:spLocks noChangeArrowheads="1"/>
          </p:cNvSpPr>
          <p:nvPr/>
        </p:nvSpPr>
        <p:spPr bwMode="auto">
          <a:xfrm>
            <a:off x="2743200" y="5943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98" name="Oval 146"/>
          <p:cNvSpPr>
            <a:spLocks noChangeArrowheads="1"/>
          </p:cNvSpPr>
          <p:nvPr/>
        </p:nvSpPr>
        <p:spPr bwMode="auto">
          <a:xfrm>
            <a:off x="2895600" y="6096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499" name="Oval 147"/>
          <p:cNvSpPr>
            <a:spLocks noChangeArrowheads="1"/>
          </p:cNvSpPr>
          <p:nvPr/>
        </p:nvSpPr>
        <p:spPr bwMode="auto">
          <a:xfrm>
            <a:off x="3200400" y="5943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00" name="Oval 148"/>
          <p:cNvSpPr>
            <a:spLocks noChangeArrowheads="1"/>
          </p:cNvSpPr>
          <p:nvPr/>
        </p:nvSpPr>
        <p:spPr bwMode="auto">
          <a:xfrm>
            <a:off x="3352800" y="6096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01" name="Oval 149"/>
          <p:cNvSpPr>
            <a:spLocks noChangeArrowheads="1"/>
          </p:cNvSpPr>
          <p:nvPr/>
        </p:nvSpPr>
        <p:spPr bwMode="auto">
          <a:xfrm>
            <a:off x="2209800" y="586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02" name="Oval 150"/>
          <p:cNvSpPr>
            <a:spLocks noChangeArrowheads="1"/>
          </p:cNvSpPr>
          <p:nvPr/>
        </p:nvSpPr>
        <p:spPr bwMode="auto">
          <a:xfrm>
            <a:off x="2362200" y="601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03" name="Text Box 151"/>
          <p:cNvSpPr txBox="1">
            <a:spLocks noChangeArrowheads="1"/>
          </p:cNvSpPr>
          <p:nvPr/>
        </p:nvSpPr>
        <p:spPr bwMode="auto">
          <a:xfrm>
            <a:off x="2438400" y="152400"/>
            <a:ext cx="4973837" cy="830997"/>
          </a:xfrm>
          <a:prstGeom prst="rect">
            <a:avLst/>
          </a:prstGeom>
          <a:noFill/>
          <a:ln w="9525">
            <a:noFill/>
            <a:miter lim="800000"/>
            <a:headEnd/>
            <a:tailEnd/>
          </a:ln>
        </p:spPr>
        <p:txBody>
          <a:bodyPr wrap="none">
            <a:spAutoFit/>
          </a:bodyPr>
          <a:lstStyle/>
          <a:p>
            <a:pPr algn="ctr" eaLnBrk="0" hangingPunct="0"/>
            <a:r>
              <a:rPr lang="en-US" sz="2400" dirty="0">
                <a:solidFill>
                  <a:srgbClr val="000000"/>
                </a:solidFill>
                <a:latin typeface="Gill Sans MT"/>
                <a:cs typeface="Gill Sans MT"/>
              </a:rPr>
              <a:t>PSI-BLAST generates scoring matrices </a:t>
            </a:r>
          </a:p>
          <a:p>
            <a:pPr algn="ctr" eaLnBrk="0" hangingPunct="0"/>
            <a:r>
              <a:rPr lang="en-US" sz="2400" dirty="0">
                <a:solidFill>
                  <a:srgbClr val="000000"/>
                </a:solidFill>
                <a:latin typeface="Gill Sans MT"/>
                <a:cs typeface="Gill Sans MT"/>
              </a:rPr>
              <a:t>more </a:t>
            </a:r>
            <a:r>
              <a:rPr lang="en-US" sz="2400" dirty="0" smtClean="0">
                <a:solidFill>
                  <a:srgbClr val="000000"/>
                </a:solidFill>
                <a:latin typeface="Gill Sans MT"/>
                <a:cs typeface="Gill Sans MT"/>
              </a:rPr>
              <a:t>sensitive than </a:t>
            </a:r>
            <a:r>
              <a:rPr lang="en-US" sz="2400" dirty="0">
                <a:solidFill>
                  <a:srgbClr val="000000"/>
                </a:solidFill>
                <a:latin typeface="Gill Sans MT"/>
                <a:cs typeface="Gill Sans MT"/>
              </a:rPr>
              <a:t>PAM or BLOSUM</a:t>
            </a:r>
          </a:p>
        </p:txBody>
      </p:sp>
      <p:sp>
        <p:nvSpPr>
          <p:cNvPr id="100504" name="Oval 152"/>
          <p:cNvSpPr>
            <a:spLocks noChangeArrowheads="1"/>
          </p:cNvSpPr>
          <p:nvPr/>
        </p:nvSpPr>
        <p:spPr bwMode="auto">
          <a:xfrm>
            <a:off x="5486400" y="4572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05" name="Oval 153"/>
          <p:cNvSpPr>
            <a:spLocks noChangeArrowheads="1"/>
          </p:cNvSpPr>
          <p:nvPr/>
        </p:nvSpPr>
        <p:spPr bwMode="auto">
          <a:xfrm>
            <a:off x="5715000" y="4724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06" name="Oval 154"/>
          <p:cNvSpPr>
            <a:spLocks noChangeArrowheads="1"/>
          </p:cNvSpPr>
          <p:nvPr/>
        </p:nvSpPr>
        <p:spPr bwMode="auto">
          <a:xfrm>
            <a:off x="58674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07" name="Oval 155"/>
          <p:cNvSpPr>
            <a:spLocks noChangeArrowheads="1"/>
          </p:cNvSpPr>
          <p:nvPr/>
        </p:nvSpPr>
        <p:spPr bwMode="auto">
          <a:xfrm>
            <a:off x="6019800" y="4572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08" name="Oval 156"/>
          <p:cNvSpPr>
            <a:spLocks noChangeArrowheads="1"/>
          </p:cNvSpPr>
          <p:nvPr/>
        </p:nvSpPr>
        <p:spPr bwMode="auto">
          <a:xfrm>
            <a:off x="5181600" y="4648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09" name="Oval 157"/>
          <p:cNvSpPr>
            <a:spLocks noChangeArrowheads="1"/>
          </p:cNvSpPr>
          <p:nvPr/>
        </p:nvSpPr>
        <p:spPr bwMode="auto">
          <a:xfrm>
            <a:off x="5334000" y="4800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10" name="Oval 158"/>
          <p:cNvSpPr>
            <a:spLocks noChangeArrowheads="1"/>
          </p:cNvSpPr>
          <p:nvPr/>
        </p:nvSpPr>
        <p:spPr bwMode="auto">
          <a:xfrm>
            <a:off x="6096000" y="5029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11" name="Oval 159"/>
          <p:cNvSpPr>
            <a:spLocks noChangeArrowheads="1"/>
          </p:cNvSpPr>
          <p:nvPr/>
        </p:nvSpPr>
        <p:spPr bwMode="auto">
          <a:xfrm>
            <a:off x="6248400" y="5181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12" name="Oval 160"/>
          <p:cNvSpPr>
            <a:spLocks noChangeArrowheads="1"/>
          </p:cNvSpPr>
          <p:nvPr/>
        </p:nvSpPr>
        <p:spPr bwMode="auto">
          <a:xfrm>
            <a:off x="6553200" y="5029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13" name="Oval 161"/>
          <p:cNvSpPr>
            <a:spLocks noChangeArrowheads="1"/>
          </p:cNvSpPr>
          <p:nvPr/>
        </p:nvSpPr>
        <p:spPr bwMode="auto">
          <a:xfrm>
            <a:off x="6705600" y="5181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14" name="Oval 162"/>
          <p:cNvSpPr>
            <a:spLocks noChangeArrowheads="1"/>
          </p:cNvSpPr>
          <p:nvPr/>
        </p:nvSpPr>
        <p:spPr bwMode="auto">
          <a:xfrm>
            <a:off x="5562600" y="4953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15" name="Oval 163"/>
          <p:cNvSpPr>
            <a:spLocks noChangeArrowheads="1"/>
          </p:cNvSpPr>
          <p:nvPr/>
        </p:nvSpPr>
        <p:spPr bwMode="auto">
          <a:xfrm>
            <a:off x="5715000" y="5105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16" name="Oval 164"/>
          <p:cNvSpPr>
            <a:spLocks noChangeArrowheads="1"/>
          </p:cNvSpPr>
          <p:nvPr/>
        </p:nvSpPr>
        <p:spPr bwMode="auto">
          <a:xfrm>
            <a:off x="4572000" y="5029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17" name="Oval 165"/>
          <p:cNvSpPr>
            <a:spLocks noChangeArrowheads="1"/>
          </p:cNvSpPr>
          <p:nvPr/>
        </p:nvSpPr>
        <p:spPr bwMode="auto">
          <a:xfrm>
            <a:off x="4724400" y="5181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18" name="Oval 166"/>
          <p:cNvSpPr>
            <a:spLocks noChangeArrowheads="1"/>
          </p:cNvSpPr>
          <p:nvPr/>
        </p:nvSpPr>
        <p:spPr bwMode="auto">
          <a:xfrm>
            <a:off x="5029200" y="5029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19" name="Oval 167"/>
          <p:cNvSpPr>
            <a:spLocks noChangeArrowheads="1"/>
          </p:cNvSpPr>
          <p:nvPr/>
        </p:nvSpPr>
        <p:spPr bwMode="auto">
          <a:xfrm>
            <a:off x="5181600" y="5181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20" name="Oval 168"/>
          <p:cNvSpPr>
            <a:spLocks noChangeArrowheads="1"/>
          </p:cNvSpPr>
          <p:nvPr/>
        </p:nvSpPr>
        <p:spPr bwMode="auto">
          <a:xfrm>
            <a:off x="4800600" y="1676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21" name="Oval 169"/>
          <p:cNvSpPr>
            <a:spLocks noChangeArrowheads="1"/>
          </p:cNvSpPr>
          <p:nvPr/>
        </p:nvSpPr>
        <p:spPr bwMode="auto">
          <a:xfrm>
            <a:off x="4953000" y="182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22" name="Oval 170"/>
          <p:cNvSpPr>
            <a:spLocks noChangeArrowheads="1"/>
          </p:cNvSpPr>
          <p:nvPr/>
        </p:nvSpPr>
        <p:spPr bwMode="auto">
          <a:xfrm>
            <a:off x="5257800" y="1676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23" name="Oval 171"/>
          <p:cNvSpPr>
            <a:spLocks noChangeArrowheads="1"/>
          </p:cNvSpPr>
          <p:nvPr/>
        </p:nvSpPr>
        <p:spPr bwMode="auto">
          <a:xfrm>
            <a:off x="5410200" y="182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24" name="Oval 172"/>
          <p:cNvSpPr>
            <a:spLocks noChangeArrowheads="1"/>
          </p:cNvSpPr>
          <p:nvPr/>
        </p:nvSpPr>
        <p:spPr bwMode="auto">
          <a:xfrm>
            <a:off x="4724400" y="1371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25" name="Oval 173"/>
          <p:cNvSpPr>
            <a:spLocks noChangeArrowheads="1"/>
          </p:cNvSpPr>
          <p:nvPr/>
        </p:nvSpPr>
        <p:spPr bwMode="auto">
          <a:xfrm>
            <a:off x="4876800" y="1524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26" name="Oval 174"/>
          <p:cNvSpPr>
            <a:spLocks noChangeArrowheads="1"/>
          </p:cNvSpPr>
          <p:nvPr/>
        </p:nvSpPr>
        <p:spPr bwMode="auto">
          <a:xfrm>
            <a:off x="5562600" y="2819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27" name="Oval 175"/>
          <p:cNvSpPr>
            <a:spLocks noChangeArrowheads="1"/>
          </p:cNvSpPr>
          <p:nvPr/>
        </p:nvSpPr>
        <p:spPr bwMode="auto">
          <a:xfrm>
            <a:off x="5715000" y="2971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28" name="Oval 176"/>
          <p:cNvSpPr>
            <a:spLocks noChangeArrowheads="1"/>
          </p:cNvSpPr>
          <p:nvPr/>
        </p:nvSpPr>
        <p:spPr bwMode="auto">
          <a:xfrm>
            <a:off x="6019800" y="2819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29" name="Oval 177"/>
          <p:cNvSpPr>
            <a:spLocks noChangeArrowheads="1"/>
          </p:cNvSpPr>
          <p:nvPr/>
        </p:nvSpPr>
        <p:spPr bwMode="auto">
          <a:xfrm>
            <a:off x="6172200" y="2971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30" name="Oval 178"/>
          <p:cNvSpPr>
            <a:spLocks noChangeArrowheads="1"/>
          </p:cNvSpPr>
          <p:nvPr/>
        </p:nvSpPr>
        <p:spPr bwMode="auto">
          <a:xfrm>
            <a:off x="5486400" y="2514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31" name="Oval 179"/>
          <p:cNvSpPr>
            <a:spLocks noChangeArrowheads="1"/>
          </p:cNvSpPr>
          <p:nvPr/>
        </p:nvSpPr>
        <p:spPr bwMode="auto">
          <a:xfrm>
            <a:off x="5638800" y="2667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32" name="Oval 180"/>
          <p:cNvSpPr>
            <a:spLocks noChangeArrowheads="1"/>
          </p:cNvSpPr>
          <p:nvPr/>
        </p:nvSpPr>
        <p:spPr bwMode="auto">
          <a:xfrm>
            <a:off x="6248400" y="563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33" name="Oval 181"/>
          <p:cNvSpPr>
            <a:spLocks noChangeArrowheads="1"/>
          </p:cNvSpPr>
          <p:nvPr/>
        </p:nvSpPr>
        <p:spPr bwMode="auto">
          <a:xfrm>
            <a:off x="6400800" y="5791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34" name="Oval 182"/>
          <p:cNvSpPr>
            <a:spLocks noChangeArrowheads="1"/>
          </p:cNvSpPr>
          <p:nvPr/>
        </p:nvSpPr>
        <p:spPr bwMode="auto">
          <a:xfrm>
            <a:off x="6705600" y="563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35" name="Oval 183"/>
          <p:cNvSpPr>
            <a:spLocks noChangeArrowheads="1"/>
          </p:cNvSpPr>
          <p:nvPr/>
        </p:nvSpPr>
        <p:spPr bwMode="auto">
          <a:xfrm>
            <a:off x="6858000" y="5791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36" name="Oval 184"/>
          <p:cNvSpPr>
            <a:spLocks noChangeArrowheads="1"/>
          </p:cNvSpPr>
          <p:nvPr/>
        </p:nvSpPr>
        <p:spPr bwMode="auto">
          <a:xfrm>
            <a:off x="6172200" y="5334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37" name="Oval 185"/>
          <p:cNvSpPr>
            <a:spLocks noChangeArrowheads="1"/>
          </p:cNvSpPr>
          <p:nvPr/>
        </p:nvSpPr>
        <p:spPr bwMode="auto">
          <a:xfrm>
            <a:off x="6324600" y="5486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38" name="Oval 186"/>
          <p:cNvSpPr>
            <a:spLocks noChangeArrowheads="1"/>
          </p:cNvSpPr>
          <p:nvPr/>
        </p:nvSpPr>
        <p:spPr bwMode="auto">
          <a:xfrm>
            <a:off x="6781800" y="4724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39" name="Oval 187"/>
          <p:cNvSpPr>
            <a:spLocks noChangeArrowheads="1"/>
          </p:cNvSpPr>
          <p:nvPr/>
        </p:nvSpPr>
        <p:spPr bwMode="auto">
          <a:xfrm>
            <a:off x="69342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40" name="Oval 188"/>
          <p:cNvSpPr>
            <a:spLocks noChangeArrowheads="1"/>
          </p:cNvSpPr>
          <p:nvPr/>
        </p:nvSpPr>
        <p:spPr bwMode="auto">
          <a:xfrm>
            <a:off x="7239000" y="4724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41" name="Oval 189"/>
          <p:cNvSpPr>
            <a:spLocks noChangeArrowheads="1"/>
          </p:cNvSpPr>
          <p:nvPr/>
        </p:nvSpPr>
        <p:spPr bwMode="auto">
          <a:xfrm>
            <a:off x="7391400" y="4876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42" name="Oval 190"/>
          <p:cNvSpPr>
            <a:spLocks noChangeArrowheads="1"/>
          </p:cNvSpPr>
          <p:nvPr/>
        </p:nvSpPr>
        <p:spPr bwMode="auto">
          <a:xfrm>
            <a:off x="6705600" y="4419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43" name="Oval 191"/>
          <p:cNvSpPr>
            <a:spLocks noChangeArrowheads="1"/>
          </p:cNvSpPr>
          <p:nvPr/>
        </p:nvSpPr>
        <p:spPr bwMode="auto">
          <a:xfrm>
            <a:off x="6858000" y="4572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44" name="Oval 192"/>
          <p:cNvSpPr>
            <a:spLocks noChangeArrowheads="1"/>
          </p:cNvSpPr>
          <p:nvPr/>
        </p:nvSpPr>
        <p:spPr bwMode="auto">
          <a:xfrm>
            <a:off x="5029200" y="571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45" name="Oval 193"/>
          <p:cNvSpPr>
            <a:spLocks noChangeArrowheads="1"/>
          </p:cNvSpPr>
          <p:nvPr/>
        </p:nvSpPr>
        <p:spPr bwMode="auto">
          <a:xfrm>
            <a:off x="5181600" y="586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46" name="Oval 194"/>
          <p:cNvSpPr>
            <a:spLocks noChangeArrowheads="1"/>
          </p:cNvSpPr>
          <p:nvPr/>
        </p:nvSpPr>
        <p:spPr bwMode="auto">
          <a:xfrm>
            <a:off x="5486400" y="571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47" name="Oval 195"/>
          <p:cNvSpPr>
            <a:spLocks noChangeArrowheads="1"/>
          </p:cNvSpPr>
          <p:nvPr/>
        </p:nvSpPr>
        <p:spPr bwMode="auto">
          <a:xfrm>
            <a:off x="5638800" y="586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48" name="Oval 196"/>
          <p:cNvSpPr>
            <a:spLocks noChangeArrowheads="1"/>
          </p:cNvSpPr>
          <p:nvPr/>
        </p:nvSpPr>
        <p:spPr bwMode="auto">
          <a:xfrm>
            <a:off x="4953000" y="5410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49" name="Oval 197"/>
          <p:cNvSpPr>
            <a:spLocks noChangeArrowheads="1"/>
          </p:cNvSpPr>
          <p:nvPr/>
        </p:nvSpPr>
        <p:spPr bwMode="auto">
          <a:xfrm>
            <a:off x="5105400" y="556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50" name="Oval 198"/>
          <p:cNvSpPr>
            <a:spLocks noChangeArrowheads="1"/>
          </p:cNvSpPr>
          <p:nvPr/>
        </p:nvSpPr>
        <p:spPr bwMode="auto">
          <a:xfrm>
            <a:off x="5791200" y="586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51" name="Oval 199"/>
          <p:cNvSpPr>
            <a:spLocks noChangeArrowheads="1"/>
          </p:cNvSpPr>
          <p:nvPr/>
        </p:nvSpPr>
        <p:spPr bwMode="auto">
          <a:xfrm>
            <a:off x="5943600" y="601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52" name="Oval 200"/>
          <p:cNvSpPr>
            <a:spLocks noChangeArrowheads="1"/>
          </p:cNvSpPr>
          <p:nvPr/>
        </p:nvSpPr>
        <p:spPr bwMode="auto">
          <a:xfrm>
            <a:off x="6248400" y="586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53" name="Oval 201"/>
          <p:cNvSpPr>
            <a:spLocks noChangeArrowheads="1"/>
          </p:cNvSpPr>
          <p:nvPr/>
        </p:nvSpPr>
        <p:spPr bwMode="auto">
          <a:xfrm>
            <a:off x="6400800" y="601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54" name="Oval 202"/>
          <p:cNvSpPr>
            <a:spLocks noChangeArrowheads="1"/>
          </p:cNvSpPr>
          <p:nvPr/>
        </p:nvSpPr>
        <p:spPr bwMode="auto">
          <a:xfrm>
            <a:off x="5715000" y="556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55" name="Oval 203"/>
          <p:cNvSpPr>
            <a:spLocks noChangeArrowheads="1"/>
          </p:cNvSpPr>
          <p:nvPr/>
        </p:nvSpPr>
        <p:spPr bwMode="auto">
          <a:xfrm>
            <a:off x="5867400" y="571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56" name="Oval 204"/>
          <p:cNvSpPr>
            <a:spLocks noChangeArrowheads="1"/>
          </p:cNvSpPr>
          <p:nvPr/>
        </p:nvSpPr>
        <p:spPr bwMode="auto">
          <a:xfrm>
            <a:off x="60960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57" name="Oval 205"/>
          <p:cNvSpPr>
            <a:spLocks noChangeArrowheads="1"/>
          </p:cNvSpPr>
          <p:nvPr/>
        </p:nvSpPr>
        <p:spPr bwMode="auto">
          <a:xfrm>
            <a:off x="6248400" y="220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58" name="Oval 206"/>
          <p:cNvSpPr>
            <a:spLocks noChangeArrowheads="1"/>
          </p:cNvSpPr>
          <p:nvPr/>
        </p:nvSpPr>
        <p:spPr bwMode="auto">
          <a:xfrm>
            <a:off x="65532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59" name="Oval 207"/>
          <p:cNvSpPr>
            <a:spLocks noChangeArrowheads="1"/>
          </p:cNvSpPr>
          <p:nvPr/>
        </p:nvSpPr>
        <p:spPr bwMode="auto">
          <a:xfrm>
            <a:off x="6705600" y="220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60" name="Oval 208"/>
          <p:cNvSpPr>
            <a:spLocks noChangeArrowheads="1"/>
          </p:cNvSpPr>
          <p:nvPr/>
        </p:nvSpPr>
        <p:spPr bwMode="auto">
          <a:xfrm>
            <a:off x="6019800" y="175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61" name="Oval 209"/>
          <p:cNvSpPr>
            <a:spLocks noChangeArrowheads="1"/>
          </p:cNvSpPr>
          <p:nvPr/>
        </p:nvSpPr>
        <p:spPr bwMode="auto">
          <a:xfrm>
            <a:off x="6172200" y="1905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62" name="Oval 210"/>
          <p:cNvSpPr>
            <a:spLocks noChangeArrowheads="1"/>
          </p:cNvSpPr>
          <p:nvPr/>
        </p:nvSpPr>
        <p:spPr bwMode="auto">
          <a:xfrm>
            <a:off x="6629400" y="3048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63" name="Oval 211"/>
          <p:cNvSpPr>
            <a:spLocks noChangeArrowheads="1"/>
          </p:cNvSpPr>
          <p:nvPr/>
        </p:nvSpPr>
        <p:spPr bwMode="auto">
          <a:xfrm>
            <a:off x="6781800" y="3200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64" name="Oval 212"/>
          <p:cNvSpPr>
            <a:spLocks noChangeArrowheads="1"/>
          </p:cNvSpPr>
          <p:nvPr/>
        </p:nvSpPr>
        <p:spPr bwMode="auto">
          <a:xfrm>
            <a:off x="7086600" y="3048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65" name="Oval 213"/>
          <p:cNvSpPr>
            <a:spLocks noChangeArrowheads="1"/>
          </p:cNvSpPr>
          <p:nvPr/>
        </p:nvSpPr>
        <p:spPr bwMode="auto">
          <a:xfrm>
            <a:off x="7239000" y="3200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66" name="Oval 214"/>
          <p:cNvSpPr>
            <a:spLocks noChangeArrowheads="1"/>
          </p:cNvSpPr>
          <p:nvPr/>
        </p:nvSpPr>
        <p:spPr bwMode="auto">
          <a:xfrm>
            <a:off x="6553200" y="2743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67" name="Oval 215"/>
          <p:cNvSpPr>
            <a:spLocks noChangeArrowheads="1"/>
          </p:cNvSpPr>
          <p:nvPr/>
        </p:nvSpPr>
        <p:spPr bwMode="auto">
          <a:xfrm>
            <a:off x="6705600" y="2895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68" name="Oval 216"/>
          <p:cNvSpPr>
            <a:spLocks noChangeArrowheads="1"/>
          </p:cNvSpPr>
          <p:nvPr/>
        </p:nvSpPr>
        <p:spPr bwMode="auto">
          <a:xfrm>
            <a:off x="5715000" y="236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69" name="Oval 217"/>
          <p:cNvSpPr>
            <a:spLocks noChangeArrowheads="1"/>
          </p:cNvSpPr>
          <p:nvPr/>
        </p:nvSpPr>
        <p:spPr bwMode="auto">
          <a:xfrm>
            <a:off x="5867400" y="2514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70" name="Oval 218"/>
          <p:cNvSpPr>
            <a:spLocks noChangeArrowheads="1"/>
          </p:cNvSpPr>
          <p:nvPr/>
        </p:nvSpPr>
        <p:spPr bwMode="auto">
          <a:xfrm>
            <a:off x="6172200" y="236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71" name="Oval 219"/>
          <p:cNvSpPr>
            <a:spLocks noChangeArrowheads="1"/>
          </p:cNvSpPr>
          <p:nvPr/>
        </p:nvSpPr>
        <p:spPr bwMode="auto">
          <a:xfrm>
            <a:off x="6324600" y="2514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72" name="Oval 220"/>
          <p:cNvSpPr>
            <a:spLocks noChangeArrowheads="1"/>
          </p:cNvSpPr>
          <p:nvPr/>
        </p:nvSpPr>
        <p:spPr bwMode="auto">
          <a:xfrm>
            <a:off x="5638800" y="2057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73" name="Oval 221"/>
          <p:cNvSpPr>
            <a:spLocks noChangeArrowheads="1"/>
          </p:cNvSpPr>
          <p:nvPr/>
        </p:nvSpPr>
        <p:spPr bwMode="auto">
          <a:xfrm>
            <a:off x="5791200" y="2209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74" name="Oval 222"/>
          <p:cNvSpPr>
            <a:spLocks noChangeArrowheads="1"/>
          </p:cNvSpPr>
          <p:nvPr/>
        </p:nvSpPr>
        <p:spPr bwMode="auto">
          <a:xfrm>
            <a:off x="4267200" y="1371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75" name="Oval 223"/>
          <p:cNvSpPr>
            <a:spLocks noChangeArrowheads="1"/>
          </p:cNvSpPr>
          <p:nvPr/>
        </p:nvSpPr>
        <p:spPr bwMode="auto">
          <a:xfrm>
            <a:off x="3886200" y="1447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76" name="Oval 224"/>
          <p:cNvSpPr>
            <a:spLocks noChangeArrowheads="1"/>
          </p:cNvSpPr>
          <p:nvPr/>
        </p:nvSpPr>
        <p:spPr bwMode="auto">
          <a:xfrm>
            <a:off x="1828800" y="5410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77" name="Oval 225"/>
          <p:cNvSpPr>
            <a:spLocks noChangeArrowheads="1"/>
          </p:cNvSpPr>
          <p:nvPr/>
        </p:nvSpPr>
        <p:spPr bwMode="auto">
          <a:xfrm>
            <a:off x="1447800" y="5486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78" name="Oval 226"/>
          <p:cNvSpPr>
            <a:spLocks noChangeArrowheads="1"/>
          </p:cNvSpPr>
          <p:nvPr/>
        </p:nvSpPr>
        <p:spPr bwMode="auto">
          <a:xfrm>
            <a:off x="2667000" y="556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79" name="Oval 227"/>
          <p:cNvSpPr>
            <a:spLocks noChangeArrowheads="1"/>
          </p:cNvSpPr>
          <p:nvPr/>
        </p:nvSpPr>
        <p:spPr bwMode="auto">
          <a:xfrm>
            <a:off x="2286000" y="5638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80" name="Oval 228"/>
          <p:cNvSpPr>
            <a:spLocks noChangeArrowheads="1"/>
          </p:cNvSpPr>
          <p:nvPr/>
        </p:nvSpPr>
        <p:spPr bwMode="auto">
          <a:xfrm>
            <a:off x="914400" y="2971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81" name="Oval 229"/>
          <p:cNvSpPr>
            <a:spLocks noChangeArrowheads="1"/>
          </p:cNvSpPr>
          <p:nvPr/>
        </p:nvSpPr>
        <p:spPr bwMode="auto">
          <a:xfrm>
            <a:off x="990600" y="2743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82" name="Oval 230"/>
          <p:cNvSpPr>
            <a:spLocks noChangeArrowheads="1"/>
          </p:cNvSpPr>
          <p:nvPr/>
        </p:nvSpPr>
        <p:spPr bwMode="auto">
          <a:xfrm>
            <a:off x="7086600" y="5410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83" name="Oval 231"/>
          <p:cNvSpPr>
            <a:spLocks noChangeArrowheads="1"/>
          </p:cNvSpPr>
          <p:nvPr/>
        </p:nvSpPr>
        <p:spPr bwMode="auto">
          <a:xfrm>
            <a:off x="7239000" y="5562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84" name="Oval 232"/>
          <p:cNvSpPr>
            <a:spLocks noChangeArrowheads="1"/>
          </p:cNvSpPr>
          <p:nvPr/>
        </p:nvSpPr>
        <p:spPr bwMode="auto">
          <a:xfrm>
            <a:off x="7162800" y="5181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85" name="Oval 233"/>
          <p:cNvSpPr>
            <a:spLocks noChangeArrowheads="1"/>
          </p:cNvSpPr>
          <p:nvPr/>
        </p:nvSpPr>
        <p:spPr bwMode="auto">
          <a:xfrm>
            <a:off x="6096000" y="4267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86" name="Oval 234"/>
          <p:cNvSpPr>
            <a:spLocks noChangeArrowheads="1"/>
          </p:cNvSpPr>
          <p:nvPr/>
        </p:nvSpPr>
        <p:spPr bwMode="auto">
          <a:xfrm>
            <a:off x="6248400" y="4419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87" name="Oval 235"/>
          <p:cNvSpPr>
            <a:spLocks noChangeArrowheads="1"/>
          </p:cNvSpPr>
          <p:nvPr/>
        </p:nvSpPr>
        <p:spPr bwMode="auto">
          <a:xfrm>
            <a:off x="6172200" y="4038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88" name="Oval 236"/>
          <p:cNvSpPr>
            <a:spLocks noChangeArrowheads="1"/>
          </p:cNvSpPr>
          <p:nvPr/>
        </p:nvSpPr>
        <p:spPr bwMode="auto">
          <a:xfrm>
            <a:off x="7467600" y="4343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89" name="Oval 237"/>
          <p:cNvSpPr>
            <a:spLocks noChangeArrowheads="1"/>
          </p:cNvSpPr>
          <p:nvPr/>
        </p:nvSpPr>
        <p:spPr bwMode="auto">
          <a:xfrm>
            <a:off x="7620000" y="4495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90" name="Oval 238"/>
          <p:cNvSpPr>
            <a:spLocks noChangeArrowheads="1"/>
          </p:cNvSpPr>
          <p:nvPr/>
        </p:nvSpPr>
        <p:spPr bwMode="auto">
          <a:xfrm>
            <a:off x="7543800" y="4114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91" name="Oval 239"/>
          <p:cNvSpPr>
            <a:spLocks noChangeArrowheads="1"/>
          </p:cNvSpPr>
          <p:nvPr/>
        </p:nvSpPr>
        <p:spPr bwMode="auto">
          <a:xfrm>
            <a:off x="5105400" y="2895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92" name="Oval 240"/>
          <p:cNvSpPr>
            <a:spLocks noChangeArrowheads="1"/>
          </p:cNvSpPr>
          <p:nvPr/>
        </p:nvSpPr>
        <p:spPr bwMode="auto">
          <a:xfrm>
            <a:off x="5257800" y="3048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93" name="Oval 241"/>
          <p:cNvSpPr>
            <a:spLocks noChangeArrowheads="1"/>
          </p:cNvSpPr>
          <p:nvPr/>
        </p:nvSpPr>
        <p:spPr bwMode="auto">
          <a:xfrm>
            <a:off x="5181600" y="2667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94" name="Oval 242"/>
          <p:cNvSpPr>
            <a:spLocks noChangeArrowheads="1"/>
          </p:cNvSpPr>
          <p:nvPr/>
        </p:nvSpPr>
        <p:spPr bwMode="auto">
          <a:xfrm>
            <a:off x="7086600" y="2362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95" name="Oval 243"/>
          <p:cNvSpPr>
            <a:spLocks noChangeArrowheads="1"/>
          </p:cNvSpPr>
          <p:nvPr/>
        </p:nvSpPr>
        <p:spPr bwMode="auto">
          <a:xfrm>
            <a:off x="7239000" y="2514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96" name="Oval 244"/>
          <p:cNvSpPr>
            <a:spLocks noChangeArrowheads="1"/>
          </p:cNvSpPr>
          <p:nvPr/>
        </p:nvSpPr>
        <p:spPr bwMode="auto">
          <a:xfrm>
            <a:off x="7162800" y="2133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97" name="Oval 245"/>
          <p:cNvSpPr>
            <a:spLocks noChangeArrowheads="1"/>
          </p:cNvSpPr>
          <p:nvPr/>
        </p:nvSpPr>
        <p:spPr bwMode="auto">
          <a:xfrm>
            <a:off x="849313" y="2657475"/>
            <a:ext cx="2293937" cy="2362200"/>
          </a:xfrm>
          <a:prstGeom prst="ellipse">
            <a:avLst/>
          </a:prstGeom>
          <a:solidFill>
            <a:schemeClr val="hlink"/>
          </a:solidFill>
          <a:ln w="28575">
            <a:solidFill>
              <a:schemeClr val="tx1"/>
            </a:solidFill>
            <a:round/>
            <a:headEnd/>
            <a:tailEnd/>
          </a:ln>
        </p:spPr>
        <p:txBody>
          <a:bodyPr wrap="none" anchor="ctr"/>
          <a:lstStyle/>
          <a:p>
            <a:pPr algn="ctr" eaLnBrk="0" hangingPunct="0"/>
            <a:endParaRPr lang="en-US">
              <a:solidFill>
                <a:srgbClr val="000000"/>
              </a:solidFill>
            </a:endParaRPr>
          </a:p>
        </p:txBody>
      </p:sp>
      <p:sp>
        <p:nvSpPr>
          <p:cNvPr id="100598" name="Oval 246"/>
          <p:cNvSpPr>
            <a:spLocks noChangeArrowheads="1"/>
          </p:cNvSpPr>
          <p:nvPr/>
        </p:nvSpPr>
        <p:spPr bwMode="auto">
          <a:xfrm>
            <a:off x="2133600" y="4114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599" name="Oval 247"/>
          <p:cNvSpPr>
            <a:spLocks noChangeArrowheads="1"/>
          </p:cNvSpPr>
          <p:nvPr/>
        </p:nvSpPr>
        <p:spPr bwMode="auto">
          <a:xfrm>
            <a:off x="2286000" y="4267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600" name="Oval 248"/>
          <p:cNvSpPr>
            <a:spLocks noChangeArrowheads="1"/>
          </p:cNvSpPr>
          <p:nvPr/>
        </p:nvSpPr>
        <p:spPr bwMode="auto">
          <a:xfrm>
            <a:off x="2667000" y="3962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601" name="Oval 249"/>
          <p:cNvSpPr>
            <a:spLocks noChangeArrowheads="1"/>
          </p:cNvSpPr>
          <p:nvPr/>
        </p:nvSpPr>
        <p:spPr bwMode="auto">
          <a:xfrm>
            <a:off x="2743200" y="4114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602" name="Oval 250"/>
          <p:cNvSpPr>
            <a:spLocks noChangeArrowheads="1"/>
          </p:cNvSpPr>
          <p:nvPr/>
        </p:nvSpPr>
        <p:spPr bwMode="auto">
          <a:xfrm>
            <a:off x="2971800" y="4267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603" name="Oval 251"/>
          <p:cNvSpPr>
            <a:spLocks noChangeArrowheads="1"/>
          </p:cNvSpPr>
          <p:nvPr/>
        </p:nvSpPr>
        <p:spPr bwMode="auto">
          <a:xfrm>
            <a:off x="1981200" y="4191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604" name="Oval 252"/>
          <p:cNvSpPr>
            <a:spLocks noChangeArrowheads="1"/>
          </p:cNvSpPr>
          <p:nvPr/>
        </p:nvSpPr>
        <p:spPr bwMode="auto">
          <a:xfrm>
            <a:off x="2895600" y="37338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605" name="Oval 253"/>
          <p:cNvSpPr>
            <a:spLocks noChangeArrowheads="1"/>
          </p:cNvSpPr>
          <p:nvPr/>
        </p:nvSpPr>
        <p:spPr bwMode="auto">
          <a:xfrm>
            <a:off x="3048000" y="3886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606" name="Oval 254"/>
          <p:cNvSpPr>
            <a:spLocks noChangeArrowheads="1"/>
          </p:cNvSpPr>
          <p:nvPr/>
        </p:nvSpPr>
        <p:spPr bwMode="auto">
          <a:xfrm>
            <a:off x="1066800" y="4267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607" name="Oval 255"/>
          <p:cNvSpPr>
            <a:spLocks noChangeArrowheads="1"/>
          </p:cNvSpPr>
          <p:nvPr/>
        </p:nvSpPr>
        <p:spPr bwMode="auto">
          <a:xfrm>
            <a:off x="1524000" y="4267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608" name="Oval 256"/>
          <p:cNvSpPr>
            <a:spLocks noChangeArrowheads="1"/>
          </p:cNvSpPr>
          <p:nvPr/>
        </p:nvSpPr>
        <p:spPr bwMode="auto">
          <a:xfrm>
            <a:off x="685800" y="4343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609" name="Oval 257"/>
          <p:cNvSpPr>
            <a:spLocks noChangeArrowheads="1"/>
          </p:cNvSpPr>
          <p:nvPr/>
        </p:nvSpPr>
        <p:spPr bwMode="auto">
          <a:xfrm>
            <a:off x="2514600" y="3124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610" name="Oval 258"/>
          <p:cNvSpPr>
            <a:spLocks noChangeArrowheads="1"/>
          </p:cNvSpPr>
          <p:nvPr/>
        </p:nvSpPr>
        <p:spPr bwMode="auto">
          <a:xfrm>
            <a:off x="2667000" y="3276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611" name="Oval 259"/>
          <p:cNvSpPr>
            <a:spLocks noChangeArrowheads="1"/>
          </p:cNvSpPr>
          <p:nvPr/>
        </p:nvSpPr>
        <p:spPr bwMode="auto">
          <a:xfrm>
            <a:off x="2971800" y="3124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612" name="Oval 260"/>
          <p:cNvSpPr>
            <a:spLocks noChangeArrowheads="1"/>
          </p:cNvSpPr>
          <p:nvPr/>
        </p:nvSpPr>
        <p:spPr bwMode="auto">
          <a:xfrm>
            <a:off x="3124200" y="32766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613" name="Oval 261"/>
          <p:cNvSpPr>
            <a:spLocks noChangeArrowheads="1"/>
          </p:cNvSpPr>
          <p:nvPr/>
        </p:nvSpPr>
        <p:spPr bwMode="auto">
          <a:xfrm>
            <a:off x="1905000" y="3200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614" name="Oval 262"/>
          <p:cNvSpPr>
            <a:spLocks noChangeArrowheads="1"/>
          </p:cNvSpPr>
          <p:nvPr/>
        </p:nvSpPr>
        <p:spPr bwMode="auto">
          <a:xfrm>
            <a:off x="2133600" y="3200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615" name="Text Box 263"/>
          <p:cNvSpPr txBox="1">
            <a:spLocks noChangeArrowheads="1"/>
          </p:cNvSpPr>
          <p:nvPr/>
        </p:nvSpPr>
        <p:spPr bwMode="auto">
          <a:xfrm>
            <a:off x="965200" y="3376613"/>
            <a:ext cx="2224088" cy="762000"/>
          </a:xfrm>
          <a:prstGeom prst="rect">
            <a:avLst/>
          </a:prstGeom>
          <a:noFill/>
          <a:ln w="9525">
            <a:noFill/>
            <a:miter lim="800000"/>
            <a:headEnd/>
            <a:tailEnd/>
          </a:ln>
        </p:spPr>
        <p:txBody>
          <a:bodyPr wrap="none">
            <a:spAutoFit/>
          </a:bodyPr>
          <a:lstStyle/>
          <a:p>
            <a:pPr algn="ctr" eaLnBrk="0" hangingPunct="0"/>
            <a:r>
              <a:rPr lang="en-US" sz="2200" b="1">
                <a:solidFill>
                  <a:srgbClr val="000000"/>
                </a:solidFill>
                <a:latin typeface="Arial" charset="0"/>
              </a:rPr>
              <a:t>retinol-binding </a:t>
            </a:r>
          </a:p>
          <a:p>
            <a:pPr algn="ctr" eaLnBrk="0" hangingPunct="0"/>
            <a:r>
              <a:rPr lang="en-US" sz="2200" b="1">
                <a:solidFill>
                  <a:srgbClr val="000000"/>
                </a:solidFill>
                <a:latin typeface="Arial" charset="0"/>
              </a:rPr>
              <a:t>protein</a:t>
            </a:r>
            <a:endParaRPr lang="en-US" sz="2200">
              <a:solidFill>
                <a:srgbClr val="000000"/>
              </a:solidFill>
              <a:latin typeface="Arial" charset="0"/>
            </a:endParaRPr>
          </a:p>
        </p:txBody>
      </p:sp>
      <p:sp>
        <p:nvSpPr>
          <p:cNvPr id="100616" name="Oval 264"/>
          <p:cNvSpPr>
            <a:spLocks noChangeArrowheads="1"/>
          </p:cNvSpPr>
          <p:nvPr/>
        </p:nvSpPr>
        <p:spPr bwMode="auto">
          <a:xfrm>
            <a:off x="1066800" y="31242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617" name="Oval 265"/>
          <p:cNvSpPr>
            <a:spLocks noChangeArrowheads="1"/>
          </p:cNvSpPr>
          <p:nvPr/>
        </p:nvSpPr>
        <p:spPr bwMode="auto">
          <a:xfrm>
            <a:off x="838200" y="38100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618" name="Oval 266"/>
          <p:cNvSpPr>
            <a:spLocks noChangeArrowheads="1"/>
          </p:cNvSpPr>
          <p:nvPr/>
        </p:nvSpPr>
        <p:spPr bwMode="auto">
          <a:xfrm>
            <a:off x="990600" y="3962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619" name="Oval 267"/>
          <p:cNvSpPr>
            <a:spLocks noChangeArrowheads="1"/>
          </p:cNvSpPr>
          <p:nvPr/>
        </p:nvSpPr>
        <p:spPr bwMode="auto">
          <a:xfrm>
            <a:off x="914400" y="3581400"/>
            <a:ext cx="76200" cy="76200"/>
          </a:xfrm>
          <a:prstGeom prst="ellipse">
            <a:avLst/>
          </a:prstGeom>
          <a:solidFill>
            <a:srgbClr val="DDDDDD"/>
          </a:solidFill>
          <a:ln w="9525">
            <a:noFill/>
            <a:round/>
            <a:headEnd/>
            <a:tailEnd/>
          </a:ln>
        </p:spPr>
        <p:txBody>
          <a:bodyPr wrap="none" anchor="ctr"/>
          <a:lstStyle/>
          <a:p>
            <a:endParaRPr lang="en-US">
              <a:solidFill>
                <a:srgbClr val="000000"/>
              </a:solidFill>
            </a:endParaRPr>
          </a:p>
        </p:txBody>
      </p:sp>
      <p:sp>
        <p:nvSpPr>
          <p:cNvPr id="100620" name="Oval 268"/>
          <p:cNvSpPr>
            <a:spLocks noChangeArrowheads="1"/>
          </p:cNvSpPr>
          <p:nvPr/>
        </p:nvSpPr>
        <p:spPr bwMode="auto">
          <a:xfrm>
            <a:off x="762000" y="2514600"/>
            <a:ext cx="2590800" cy="2667000"/>
          </a:xfrm>
          <a:prstGeom prst="ellipse">
            <a:avLst/>
          </a:prstGeom>
          <a:solidFill>
            <a:schemeClr val="hlink"/>
          </a:solidFill>
          <a:ln w="28575">
            <a:solidFill>
              <a:schemeClr val="tx1"/>
            </a:solidFill>
            <a:round/>
            <a:headEnd/>
            <a:tailEnd/>
          </a:ln>
        </p:spPr>
        <p:txBody>
          <a:bodyPr wrap="none" anchor="ctr"/>
          <a:lstStyle/>
          <a:p>
            <a:pPr algn="ctr" eaLnBrk="0" hangingPunct="0"/>
            <a:endParaRPr lang="en-US">
              <a:solidFill>
                <a:srgbClr val="000000"/>
              </a:solidFill>
            </a:endParaRPr>
          </a:p>
        </p:txBody>
      </p:sp>
      <p:sp>
        <p:nvSpPr>
          <p:cNvPr id="100621" name="Text Box 269"/>
          <p:cNvSpPr txBox="1">
            <a:spLocks noChangeArrowheads="1"/>
          </p:cNvSpPr>
          <p:nvPr/>
        </p:nvSpPr>
        <p:spPr bwMode="auto">
          <a:xfrm>
            <a:off x="976313" y="3429000"/>
            <a:ext cx="2224087" cy="762000"/>
          </a:xfrm>
          <a:prstGeom prst="rect">
            <a:avLst/>
          </a:prstGeom>
          <a:noFill/>
          <a:ln w="9525">
            <a:noFill/>
            <a:miter lim="800000"/>
            <a:headEnd/>
            <a:tailEnd/>
          </a:ln>
        </p:spPr>
        <p:txBody>
          <a:bodyPr wrap="none">
            <a:spAutoFit/>
          </a:bodyPr>
          <a:lstStyle/>
          <a:p>
            <a:pPr algn="ctr" eaLnBrk="0" hangingPunct="0"/>
            <a:r>
              <a:rPr lang="en-US" sz="2200" b="1">
                <a:solidFill>
                  <a:srgbClr val="000000"/>
                </a:solidFill>
                <a:latin typeface="Arial" charset="0"/>
              </a:rPr>
              <a:t>retinol-binding </a:t>
            </a:r>
          </a:p>
          <a:p>
            <a:pPr algn="ctr" eaLnBrk="0" hangingPunct="0"/>
            <a:r>
              <a:rPr lang="en-US" sz="2200" b="1">
                <a:solidFill>
                  <a:srgbClr val="000000"/>
                </a:solidFill>
                <a:latin typeface="Arial" charset="0"/>
              </a:rPr>
              <a:t>protein</a:t>
            </a:r>
            <a:endParaRPr lang="en-US" sz="2200">
              <a:solidFill>
                <a:srgbClr val="000000"/>
              </a:solidFill>
              <a:latin typeface="Arial" charset="0"/>
            </a:endParaRPr>
          </a:p>
        </p:txBody>
      </p:sp>
      <p:sp>
        <p:nvSpPr>
          <p:cNvPr id="100622" name="Oval 273"/>
          <p:cNvSpPr>
            <a:spLocks noChangeArrowheads="1"/>
          </p:cNvSpPr>
          <p:nvPr/>
        </p:nvSpPr>
        <p:spPr bwMode="auto">
          <a:xfrm>
            <a:off x="762000" y="2286000"/>
            <a:ext cx="7391400" cy="3276600"/>
          </a:xfrm>
          <a:prstGeom prst="ellipse">
            <a:avLst/>
          </a:prstGeom>
          <a:noFill/>
          <a:ln w="38100">
            <a:solidFill>
              <a:srgbClr val="FF3300"/>
            </a:solidFill>
            <a:round/>
            <a:headEnd/>
            <a:tailEnd/>
          </a:ln>
        </p:spPr>
        <p:txBody>
          <a:bodyPr wrap="none" anchor="ctr"/>
          <a:lstStyle/>
          <a:p>
            <a:endParaRPr lang="en-US">
              <a:solidFill>
                <a:srgbClr val="000000"/>
              </a:solidFill>
            </a:endParaRPr>
          </a:p>
        </p:txBody>
      </p:sp>
    </p:spTree>
    <p:extLst>
      <p:ext uri="{BB962C8B-B14F-4D97-AF65-F5344CB8AC3E}">
        <p14:creationId xmlns:p14="http://schemas.microsoft.com/office/powerpoint/2010/main" val="222653878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1066800"/>
            <a:ext cx="7620000" cy="304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371600" y="1524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371600" y="1003042"/>
            <a:ext cx="7467600" cy="5016758"/>
          </a:xfrm>
          <a:prstGeom prst="rect">
            <a:avLst/>
          </a:prstGeom>
          <a:noFill/>
        </p:spPr>
        <p:txBody>
          <a:bodyPr wrap="square" rtlCol="0">
            <a:spAutoFit/>
          </a:bodyPr>
          <a:lstStyle/>
          <a:p>
            <a:r>
              <a:rPr lang="en-US" sz="2000" dirty="0" smtClean="0"/>
              <a:t>Introduction</a:t>
            </a:r>
          </a:p>
          <a:p>
            <a:r>
              <a:rPr lang="en-US" sz="2000" dirty="0" smtClean="0"/>
              <a:t>Specialized BLAST sites</a:t>
            </a:r>
            <a:endParaRPr lang="en-US" sz="2000" dirty="0"/>
          </a:p>
          <a:p>
            <a:r>
              <a:rPr lang="en-US" sz="2000" dirty="0" smtClean="0"/>
              <a:t>	Organism-</a:t>
            </a:r>
            <a:r>
              <a:rPr lang="en-US" sz="2000" dirty="0"/>
              <a:t>s</a:t>
            </a:r>
            <a:r>
              <a:rPr lang="en-US" sz="2000" dirty="0" smtClean="0"/>
              <a:t>pecific </a:t>
            </a:r>
            <a:r>
              <a:rPr lang="en-US" sz="2000" dirty="0"/>
              <a:t>BLAST </a:t>
            </a:r>
            <a:r>
              <a:rPr lang="en-US" sz="2000" dirty="0" smtClean="0"/>
              <a:t>sites</a:t>
            </a:r>
            <a:r>
              <a:rPr lang="en-US" sz="2000" dirty="0" smtClean="0"/>
              <a:t>; s</a:t>
            </a:r>
            <a:r>
              <a:rPr lang="en-US" sz="2000" dirty="0" smtClean="0"/>
              <a:t>pecialized algorithms</a:t>
            </a:r>
            <a:r>
              <a:rPr lang="en-US" sz="2000" dirty="0"/>
              <a:t/>
            </a:r>
            <a:br>
              <a:rPr lang="en-US" sz="2000" dirty="0"/>
            </a:br>
            <a:r>
              <a:rPr lang="en-US" sz="2000" dirty="0"/>
              <a:t>Finding d</a:t>
            </a:r>
            <a:r>
              <a:rPr lang="en-US" sz="2000" dirty="0" smtClean="0"/>
              <a:t>istantly </a:t>
            </a:r>
            <a:r>
              <a:rPr lang="en-US" sz="2000" dirty="0"/>
              <a:t>r</a:t>
            </a:r>
            <a:r>
              <a:rPr lang="en-US" sz="2000" dirty="0" smtClean="0"/>
              <a:t>elated proteins</a:t>
            </a:r>
            <a:r>
              <a:rPr lang="en-US" sz="2000" dirty="0"/>
              <a:t>: </a:t>
            </a:r>
            <a:r>
              <a:rPr lang="en-US" sz="2000" dirty="0" smtClean="0"/>
              <a:t>PSI-BLAST) </a:t>
            </a:r>
            <a:r>
              <a:rPr lang="en-US" sz="2000" dirty="0"/>
              <a:t>and </a:t>
            </a:r>
            <a:r>
              <a:rPr lang="en-US" sz="2000" dirty="0" smtClean="0"/>
              <a:t>DELTA-</a:t>
            </a:r>
            <a:r>
              <a:rPr lang="en-US" sz="2000" dirty="0"/>
              <a:t>BLAST </a:t>
            </a:r>
            <a:br>
              <a:rPr lang="en-US" sz="2000" dirty="0"/>
            </a:br>
            <a:r>
              <a:rPr lang="en-US" sz="2000" dirty="0" smtClean="0"/>
              <a:t>	Reverse </a:t>
            </a:r>
            <a:r>
              <a:rPr lang="en-US" sz="2000" dirty="0"/>
              <a:t>Position-</a:t>
            </a:r>
            <a:r>
              <a:rPr lang="en-US" sz="2000" dirty="0" smtClean="0"/>
              <a:t>Specific </a:t>
            </a:r>
            <a:r>
              <a:rPr lang="en-US" sz="2000" dirty="0"/>
              <a:t>BLAST </a:t>
            </a:r>
            <a:br>
              <a:rPr lang="en-US" sz="2000" dirty="0"/>
            </a:br>
            <a:r>
              <a:rPr lang="en-US" sz="2000" dirty="0" smtClean="0"/>
              <a:t>	Domain </a:t>
            </a:r>
            <a:r>
              <a:rPr lang="en-US" sz="2000" dirty="0"/>
              <a:t>enhanced lookup time Accelerated </a:t>
            </a:r>
            <a:r>
              <a:rPr lang="en-US" sz="2000" dirty="0" smtClean="0"/>
              <a:t>BLAST (</a:t>
            </a:r>
            <a:r>
              <a:rPr lang="en-US" sz="2000" dirty="0"/>
              <a:t>DELTA-</a:t>
            </a:r>
            <a:r>
              <a:rPr lang="en-US" sz="2000" dirty="0" smtClean="0"/>
              <a:t>BLAST) </a:t>
            </a:r>
            <a:r>
              <a:rPr lang="en-US" sz="2000" dirty="0"/>
              <a:t>	</a:t>
            </a:r>
            <a:r>
              <a:rPr lang="en-US" sz="2000" dirty="0" smtClean="0"/>
              <a:t>Assessing </a:t>
            </a:r>
            <a:r>
              <a:rPr lang="en-US" sz="2000" dirty="0"/>
              <a:t>p</a:t>
            </a:r>
            <a:r>
              <a:rPr lang="en-US" sz="2000" dirty="0" smtClean="0"/>
              <a:t>erformance </a:t>
            </a:r>
            <a:r>
              <a:rPr lang="en-US" sz="2000" dirty="0"/>
              <a:t>of </a:t>
            </a:r>
            <a:r>
              <a:rPr lang="en-US" sz="2000" dirty="0" smtClean="0"/>
              <a:t>PSI-BLAST </a:t>
            </a:r>
            <a:r>
              <a:rPr lang="en-US" sz="2000" dirty="0"/>
              <a:t>and </a:t>
            </a:r>
            <a:r>
              <a:rPr lang="en-US" sz="2000" dirty="0" smtClean="0"/>
              <a:t>DELTA-</a:t>
            </a:r>
            <a:r>
              <a:rPr lang="en-US" sz="2000" dirty="0"/>
              <a:t>BLAST </a:t>
            </a:r>
            <a:br>
              <a:rPr lang="en-US" sz="2000" dirty="0"/>
            </a:br>
            <a:r>
              <a:rPr lang="en-US" sz="2000" dirty="0" smtClean="0"/>
              <a:t>	Pattern-hit </a:t>
            </a:r>
            <a:r>
              <a:rPr lang="en-US" sz="2000" dirty="0"/>
              <a:t>initiated BLAST </a:t>
            </a:r>
            <a:r>
              <a:rPr lang="en-US" sz="2000" dirty="0" smtClean="0"/>
              <a:t>(PHI-BLAST) </a:t>
            </a:r>
            <a:endParaRPr lang="en-US" sz="2000" dirty="0"/>
          </a:p>
          <a:p>
            <a:r>
              <a:rPr lang="en-US" sz="2000" dirty="0"/>
              <a:t>Profile </a:t>
            </a:r>
            <a:r>
              <a:rPr lang="en-US" sz="2000" dirty="0" smtClean="0"/>
              <a:t>searches</a:t>
            </a:r>
            <a:r>
              <a:rPr lang="en-US" sz="2000" dirty="0"/>
              <a:t>: Hidden Markov </a:t>
            </a:r>
            <a:r>
              <a:rPr lang="en-US" sz="2000" dirty="0" smtClean="0"/>
              <a:t>Models</a:t>
            </a:r>
            <a:r>
              <a:rPr lang="en-US" sz="2000" dirty="0"/>
              <a:t> </a:t>
            </a:r>
            <a:r>
              <a:rPr lang="en-US" sz="2000" dirty="0" smtClean="0"/>
              <a:t>and HMMER</a:t>
            </a:r>
            <a:endParaRPr lang="en-US" sz="2000" dirty="0"/>
          </a:p>
          <a:p>
            <a:r>
              <a:rPr lang="en-US" sz="2000" dirty="0" smtClean="0"/>
              <a:t>BLAST-</a:t>
            </a:r>
            <a:r>
              <a:rPr lang="en-US" sz="2000" dirty="0"/>
              <a:t>like </a:t>
            </a:r>
            <a:r>
              <a:rPr lang="en-US" sz="2000" dirty="0" smtClean="0"/>
              <a:t>alignment </a:t>
            </a:r>
            <a:r>
              <a:rPr lang="en-US" sz="2000" dirty="0"/>
              <a:t>tools to </a:t>
            </a:r>
            <a:r>
              <a:rPr lang="en-US" sz="2000" dirty="0" smtClean="0"/>
              <a:t>search </a:t>
            </a:r>
            <a:r>
              <a:rPr lang="en-US" sz="2000" dirty="0"/>
              <a:t>g</a:t>
            </a:r>
            <a:r>
              <a:rPr lang="en-US" sz="2000" dirty="0" smtClean="0"/>
              <a:t>enomic DNA</a:t>
            </a:r>
          </a:p>
          <a:p>
            <a:r>
              <a:rPr lang="en-US" sz="2000" dirty="0"/>
              <a:t>	</a:t>
            </a:r>
            <a:r>
              <a:rPr lang="en-US" sz="2000" dirty="0" smtClean="0"/>
              <a:t>Benchmarking </a:t>
            </a:r>
            <a:r>
              <a:rPr lang="en-US" sz="2000" dirty="0"/>
              <a:t>to </a:t>
            </a:r>
            <a:r>
              <a:rPr lang="en-US" sz="2000" dirty="0" smtClean="0"/>
              <a:t>assess </a:t>
            </a:r>
            <a:r>
              <a:rPr lang="en-US" sz="2000" dirty="0"/>
              <a:t>g</a:t>
            </a:r>
            <a:r>
              <a:rPr lang="en-US" sz="2000" dirty="0" smtClean="0"/>
              <a:t>enomic </a:t>
            </a:r>
            <a:r>
              <a:rPr lang="en-US" sz="2000" dirty="0"/>
              <a:t>a</a:t>
            </a:r>
            <a:r>
              <a:rPr lang="en-US" sz="2000" dirty="0" smtClean="0"/>
              <a:t>lignment performance</a:t>
            </a:r>
          </a:p>
          <a:p>
            <a:r>
              <a:rPr lang="en-US" sz="2000" dirty="0"/>
              <a:t>	</a:t>
            </a:r>
            <a:r>
              <a:rPr lang="en-US" sz="2000" dirty="0" err="1" smtClean="0"/>
              <a:t>PatternHunter</a:t>
            </a:r>
            <a:r>
              <a:rPr lang="en-US" sz="2000" dirty="0" smtClean="0"/>
              <a:t>, BLASTZ,  </a:t>
            </a:r>
            <a:r>
              <a:rPr lang="en-US" sz="2000" dirty="0" err="1" smtClean="0"/>
              <a:t>Enredo</a:t>
            </a:r>
            <a:r>
              <a:rPr lang="en-US" sz="2000" dirty="0"/>
              <a:t>/</a:t>
            </a:r>
            <a:r>
              <a:rPr lang="en-US" sz="2000" dirty="0" smtClean="0"/>
              <a:t>Pecan</a:t>
            </a:r>
            <a:r>
              <a:rPr lang="en-US" sz="2000" dirty="0"/>
              <a:t>, </a:t>
            </a:r>
            <a:r>
              <a:rPr lang="en-US" sz="2000" dirty="0" err="1" smtClean="0"/>
              <a:t>MegaBLAST</a:t>
            </a:r>
            <a:r>
              <a:rPr lang="en-US" sz="2000" dirty="0" smtClean="0"/>
              <a:t>, BLAT, 		LAGAN, SSAHA2</a:t>
            </a:r>
            <a:endParaRPr lang="en-US" sz="2000" dirty="0"/>
          </a:p>
          <a:p>
            <a:r>
              <a:rPr lang="en-US" sz="2000" dirty="0"/>
              <a:t>Aligning </a:t>
            </a:r>
            <a:r>
              <a:rPr lang="en-US" sz="2000" dirty="0" smtClean="0"/>
              <a:t>NGS reads </a:t>
            </a:r>
            <a:r>
              <a:rPr lang="en-US" sz="2000" dirty="0"/>
              <a:t>to a </a:t>
            </a:r>
            <a:r>
              <a:rPr lang="en-US" sz="2000" dirty="0" smtClean="0"/>
              <a:t>reference genome</a:t>
            </a:r>
          </a:p>
          <a:p>
            <a:r>
              <a:rPr lang="en-US" sz="2000" dirty="0"/>
              <a:t>	</a:t>
            </a:r>
            <a:r>
              <a:rPr lang="en-US" sz="2000" dirty="0" smtClean="0"/>
              <a:t>Alignment </a:t>
            </a:r>
            <a:r>
              <a:rPr lang="en-US" sz="2000" dirty="0"/>
              <a:t>b</a:t>
            </a:r>
            <a:r>
              <a:rPr lang="en-US" sz="2000" dirty="0" smtClean="0"/>
              <a:t>ased </a:t>
            </a:r>
            <a:r>
              <a:rPr lang="en-US" sz="2000" dirty="0"/>
              <a:t>on </a:t>
            </a:r>
            <a:r>
              <a:rPr lang="en-US" sz="2000" dirty="0" smtClean="0"/>
              <a:t>hash </a:t>
            </a:r>
            <a:r>
              <a:rPr lang="en-US" sz="2000" dirty="0" smtClean="0"/>
              <a:t>tables</a:t>
            </a:r>
            <a:r>
              <a:rPr lang="en-US" sz="2000" dirty="0" smtClean="0"/>
              <a:t>; </a:t>
            </a:r>
            <a:r>
              <a:rPr lang="en-US" sz="2000" dirty="0" smtClean="0"/>
              <a:t>Burrows</a:t>
            </a:r>
            <a:r>
              <a:rPr lang="en-US" sz="2000" dirty="0"/>
              <a:t>–Wheeler </a:t>
            </a:r>
            <a:r>
              <a:rPr lang="en-US" sz="2000" dirty="0" smtClean="0"/>
              <a:t>transform</a:t>
            </a:r>
            <a:endParaRPr lang="en-US" sz="2000" dirty="0"/>
          </a:p>
          <a:p>
            <a:r>
              <a:rPr lang="en-US" sz="2000" dirty="0" smtClean="0"/>
              <a:t>Perspective</a:t>
            </a:r>
            <a:endParaRPr lang="en-US" sz="2000" dirty="0"/>
          </a:p>
        </p:txBody>
      </p:sp>
    </p:spTree>
    <p:extLst>
      <p:ext uri="{BB962C8B-B14F-4D97-AF65-F5344CB8AC3E}">
        <p14:creationId xmlns:p14="http://schemas.microsoft.com/office/powerpoint/2010/main" val="166761324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p:cNvPicPr>
            <a:picLocks noChangeAspect="1"/>
          </p:cNvPicPr>
          <p:nvPr/>
        </p:nvPicPr>
        <p:blipFill rotWithShape="1">
          <a:blip r:embed="rId2">
            <a:extLst>
              <a:ext uri="{28A0092B-C50C-407E-A947-70E740481C1C}">
                <a14:useLocalDpi xmlns:a14="http://schemas.microsoft.com/office/drawing/2010/main" val="0"/>
              </a:ext>
            </a:extLst>
          </a:blip>
          <a:srcRect b="37972"/>
          <a:stretch/>
        </p:blipFill>
        <p:spPr bwMode="auto">
          <a:xfrm>
            <a:off x="2362200" y="1242046"/>
            <a:ext cx="5803900" cy="5539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5.5</a:t>
            </a:r>
          </a:p>
          <a:p>
            <a:r>
              <a:rPr lang="en-US" dirty="0" smtClean="0">
                <a:solidFill>
                  <a:schemeClr val="bg1">
                    <a:lumMod val="50000"/>
                  </a:schemeClr>
                </a:solidFill>
              </a:rPr>
              <a:t>Page </a:t>
            </a:r>
            <a:r>
              <a:rPr lang="en-US" dirty="0" smtClean="0">
                <a:solidFill>
                  <a:schemeClr val="bg1">
                    <a:lumMod val="50000"/>
                  </a:schemeClr>
                </a:solidFill>
              </a:rPr>
              <a:t>176</a:t>
            </a:r>
            <a:endParaRPr lang="en-US" dirty="0">
              <a:solidFill>
                <a:schemeClr val="bg1">
                  <a:lumMod val="50000"/>
                </a:schemeClr>
              </a:solidFill>
            </a:endParaRPr>
          </a:p>
        </p:txBody>
      </p:sp>
      <p:sp>
        <p:nvSpPr>
          <p:cNvPr id="2" name="TextBox 1"/>
          <p:cNvSpPr txBox="1"/>
          <p:nvPr/>
        </p:nvSpPr>
        <p:spPr>
          <a:xfrm>
            <a:off x="152400" y="159603"/>
            <a:ext cx="8763000" cy="830997"/>
          </a:xfrm>
          <a:prstGeom prst="rect">
            <a:avLst/>
          </a:prstGeom>
          <a:solidFill>
            <a:srgbClr val="FFFFFF"/>
          </a:solidFill>
        </p:spPr>
        <p:txBody>
          <a:bodyPr wrap="square" rtlCol="0">
            <a:spAutoFit/>
          </a:bodyPr>
          <a:lstStyle/>
          <a:p>
            <a:pPr algn="ctr"/>
            <a:r>
              <a:rPr lang="en-US" sz="2400" dirty="0"/>
              <a:t>PSI‐BLAST algorithm increases the sensitivity of a database search by detecting homologous matches with relatively low sequence </a:t>
            </a:r>
            <a:r>
              <a:rPr lang="en-US" sz="2400" dirty="0" smtClean="0"/>
              <a:t>identity</a:t>
            </a:r>
            <a:endParaRPr lang="en-US" sz="2400" dirty="0"/>
          </a:p>
        </p:txBody>
      </p:sp>
    </p:spTree>
    <p:extLst>
      <p:ext uri="{BB962C8B-B14F-4D97-AF65-F5344CB8AC3E}">
        <p14:creationId xmlns:p14="http://schemas.microsoft.com/office/powerpoint/2010/main" val="3108829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14" y="6211669"/>
            <a:ext cx="1028196"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177</a:t>
            </a:r>
            <a:endParaRPr lang="en-US" dirty="0">
              <a:solidFill>
                <a:schemeClr val="bg1">
                  <a:lumMod val="50000"/>
                </a:schemeClr>
              </a:solidFill>
            </a:endParaRPr>
          </a:p>
        </p:txBody>
      </p:sp>
      <p:sp>
        <p:nvSpPr>
          <p:cNvPr id="5" name="Rectangle 4"/>
          <p:cNvSpPr/>
          <p:nvPr/>
        </p:nvSpPr>
        <p:spPr>
          <a:xfrm>
            <a:off x="1600200" y="304800"/>
            <a:ext cx="7086600" cy="523220"/>
          </a:xfrm>
          <a:prstGeom prst="rect">
            <a:avLst/>
          </a:prstGeom>
        </p:spPr>
        <p:txBody>
          <a:bodyPr wrap="square">
            <a:spAutoFit/>
          </a:bodyPr>
          <a:lstStyle/>
          <a:p>
            <a:pPr algn="ctr"/>
            <a:r>
              <a:rPr lang="en-US" sz="2800" dirty="0" smtClean="0"/>
              <a:t>PSI-BLAST: the problem of corruption</a:t>
            </a:r>
          </a:p>
        </p:txBody>
      </p:sp>
      <p:sp>
        <p:nvSpPr>
          <p:cNvPr id="6" name="Rectangle 5"/>
          <p:cNvSpPr/>
          <p:nvPr/>
        </p:nvSpPr>
        <p:spPr>
          <a:xfrm>
            <a:off x="1371600" y="1219200"/>
            <a:ext cx="7543800" cy="4832092"/>
          </a:xfrm>
          <a:prstGeom prst="rect">
            <a:avLst/>
          </a:prstGeom>
          <a:ln>
            <a:noFill/>
          </a:ln>
        </p:spPr>
        <p:txBody>
          <a:bodyPr wrap="square">
            <a:spAutoFit/>
          </a:bodyPr>
          <a:lstStyle/>
          <a:p>
            <a:r>
              <a:rPr lang="en-US" sz="2200" dirty="0" smtClean="0"/>
              <a:t>In PSI-BLAST once a match is incorporated into a PSSM it will never be removed, even if it is wrong (i.e. even if it is a false positive that is not truly homologous to the query). Not only will it stay, it may lead to the inclusion of many other related false positive hits.</a:t>
            </a:r>
          </a:p>
          <a:p>
            <a:endParaRPr lang="en-US" sz="2200" dirty="0"/>
          </a:p>
          <a:p>
            <a:r>
              <a:rPr lang="en-US" sz="2200" dirty="0" smtClean="0"/>
              <a:t>There are three main approaches to removing false positives:</a:t>
            </a:r>
          </a:p>
          <a:p>
            <a:endParaRPr lang="en-US" sz="2200" dirty="0"/>
          </a:p>
          <a:p>
            <a:pPr marL="457200" indent="-457200">
              <a:buAutoNum type="arabicParenBoth"/>
            </a:pPr>
            <a:r>
              <a:rPr lang="en-US" sz="2200" dirty="0" smtClean="0"/>
              <a:t>Filter biased amino acid regions. (This is an option in BLAST.)</a:t>
            </a:r>
          </a:p>
          <a:p>
            <a:pPr marL="457200" indent="-457200">
              <a:buAutoNum type="arabicParenBoth"/>
            </a:pPr>
            <a:r>
              <a:rPr lang="en-US" sz="2200" dirty="0" smtClean="0"/>
              <a:t>Lower the expect value threshold to make the search more stringent.</a:t>
            </a:r>
          </a:p>
          <a:p>
            <a:pPr marL="457200" indent="-457200">
              <a:buAutoNum type="arabicParenBoth"/>
            </a:pPr>
            <a:r>
              <a:rPr lang="en-US" sz="2200" dirty="0" smtClean="0"/>
              <a:t>Visually inspect the output from each PSI-BLAST iteration and remove suspicious matches (by unchecking the corresponding boxes).</a:t>
            </a:r>
            <a:endParaRPr lang="en-US" sz="2200" dirty="0"/>
          </a:p>
        </p:txBody>
      </p:sp>
    </p:spTree>
    <p:extLst>
      <p:ext uri="{BB962C8B-B14F-4D97-AF65-F5344CB8AC3E}">
        <p14:creationId xmlns:p14="http://schemas.microsoft.com/office/powerpoint/2010/main" val="3057209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rotWithShape="1">
          <a:blip r:embed="rId2">
            <a:extLst>
              <a:ext uri="{28A0092B-C50C-407E-A947-70E740481C1C}">
                <a14:useLocalDpi xmlns:a14="http://schemas.microsoft.com/office/drawing/2010/main" val="0"/>
              </a:ext>
            </a:extLst>
          </a:blip>
          <a:srcRect b="23814"/>
          <a:stretch/>
        </p:blipFill>
        <p:spPr bwMode="auto">
          <a:xfrm>
            <a:off x="1339565" y="1600200"/>
            <a:ext cx="7499635" cy="416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5.6</a:t>
            </a:r>
          </a:p>
          <a:p>
            <a:r>
              <a:rPr lang="en-US" dirty="0" smtClean="0">
                <a:solidFill>
                  <a:schemeClr val="bg1">
                    <a:lumMod val="50000"/>
                  </a:schemeClr>
                </a:solidFill>
              </a:rPr>
              <a:t>Page </a:t>
            </a:r>
            <a:r>
              <a:rPr lang="en-US" dirty="0" smtClean="0">
                <a:solidFill>
                  <a:schemeClr val="bg1">
                    <a:lumMod val="50000"/>
                  </a:schemeClr>
                </a:solidFill>
              </a:rPr>
              <a:t>178</a:t>
            </a:r>
            <a:endParaRPr lang="en-US" dirty="0">
              <a:solidFill>
                <a:schemeClr val="bg1">
                  <a:lumMod val="50000"/>
                </a:schemeClr>
              </a:solidFill>
            </a:endParaRPr>
          </a:p>
        </p:txBody>
      </p:sp>
      <p:sp>
        <p:nvSpPr>
          <p:cNvPr id="4" name="TextBox 3"/>
          <p:cNvSpPr txBox="1"/>
          <p:nvPr/>
        </p:nvSpPr>
        <p:spPr>
          <a:xfrm>
            <a:off x="152400" y="159603"/>
            <a:ext cx="8763000" cy="830997"/>
          </a:xfrm>
          <a:prstGeom prst="rect">
            <a:avLst/>
          </a:prstGeom>
          <a:noFill/>
        </p:spPr>
        <p:txBody>
          <a:bodyPr wrap="square" rtlCol="0">
            <a:spAutoFit/>
          </a:bodyPr>
          <a:lstStyle/>
          <a:p>
            <a:pPr algn="ctr"/>
            <a:r>
              <a:rPr lang="en-US" sz="2400" dirty="0" smtClean="0"/>
              <a:t>Reverse position-specific BLAST (RPS-BLAST): search a query against a collection of predefined position-specific scoring matrices</a:t>
            </a:r>
            <a:endParaRPr lang="en-US" sz="2400" dirty="0"/>
          </a:p>
        </p:txBody>
      </p:sp>
      <p:sp>
        <p:nvSpPr>
          <p:cNvPr id="5" name="TextBox 4"/>
          <p:cNvSpPr txBox="1"/>
          <p:nvPr/>
        </p:nvSpPr>
        <p:spPr>
          <a:xfrm>
            <a:off x="1600200" y="5874603"/>
            <a:ext cx="6781800" cy="830997"/>
          </a:xfrm>
          <a:prstGeom prst="rect">
            <a:avLst/>
          </a:prstGeom>
          <a:solidFill>
            <a:srgbClr val="FFFFFF"/>
          </a:solidFill>
          <a:ln>
            <a:solidFill>
              <a:schemeClr val="tx1"/>
            </a:solidFill>
          </a:ln>
        </p:spPr>
        <p:txBody>
          <a:bodyPr wrap="square" rtlCol="0">
            <a:spAutoFit/>
          </a:bodyPr>
          <a:lstStyle/>
          <a:p>
            <a:pPr algn="ctr"/>
            <a:r>
              <a:rPr lang="en-US" sz="2400" dirty="0" smtClean="0"/>
              <a:t>RPS-BLAST searches are incorporated into the Conserved Domain Database (CDD) at NCBI</a:t>
            </a:r>
            <a:endParaRPr lang="en-US" sz="2400" dirty="0"/>
          </a:p>
        </p:txBody>
      </p:sp>
    </p:spTree>
    <p:extLst>
      <p:ext uri="{BB962C8B-B14F-4D97-AF65-F5344CB8AC3E}">
        <p14:creationId xmlns:p14="http://schemas.microsoft.com/office/powerpoint/2010/main" val="1499291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Line 3"/>
          <p:cNvSpPr>
            <a:spLocks noChangeShapeType="1"/>
          </p:cNvSpPr>
          <p:nvPr/>
        </p:nvSpPr>
        <p:spPr bwMode="auto">
          <a:xfrm>
            <a:off x="1524000" y="1143000"/>
            <a:ext cx="7010400" cy="0"/>
          </a:xfrm>
          <a:prstGeom prst="line">
            <a:avLst/>
          </a:prstGeom>
          <a:noFill/>
          <a:ln w="19050">
            <a:solidFill>
              <a:schemeClr val="tx1"/>
            </a:solidFill>
            <a:round/>
            <a:headEnd/>
            <a:tailEnd/>
          </a:ln>
        </p:spPr>
        <p:txBody>
          <a:bodyPr/>
          <a:lstStyle/>
          <a:p>
            <a:endParaRPr lang="en-US" sz="2400">
              <a:latin typeface="Gill Sans MT"/>
              <a:cs typeface="Gill Sans MT"/>
            </a:endParaRPr>
          </a:p>
        </p:txBody>
      </p:sp>
      <p:sp>
        <p:nvSpPr>
          <p:cNvPr id="103428" name="Text Box 4"/>
          <p:cNvSpPr txBox="1">
            <a:spLocks noChangeArrowheads="1"/>
          </p:cNvSpPr>
          <p:nvPr/>
        </p:nvSpPr>
        <p:spPr bwMode="auto">
          <a:xfrm>
            <a:off x="1706563" y="1776948"/>
            <a:ext cx="6827837" cy="3785652"/>
          </a:xfrm>
          <a:prstGeom prst="rect">
            <a:avLst/>
          </a:prstGeom>
          <a:noFill/>
          <a:ln w="9525">
            <a:noFill/>
            <a:miter lim="800000"/>
            <a:headEnd/>
            <a:tailEnd/>
          </a:ln>
        </p:spPr>
        <p:txBody>
          <a:bodyPr wrap="square">
            <a:spAutoFit/>
          </a:bodyPr>
          <a:lstStyle/>
          <a:p>
            <a:r>
              <a:rPr lang="en-US" sz="2400" dirty="0" smtClean="0">
                <a:latin typeface="Gill Sans MT"/>
                <a:cs typeface="Gill Sans MT"/>
              </a:rPr>
              <a:t>In 2012 NCBI introduced DELTA-BLAST (Domain Enhanced Lookup Time Accelerated BLAST) to the family of </a:t>
            </a:r>
            <a:r>
              <a:rPr lang="en-US" sz="2400" dirty="0" smtClean="0">
                <a:latin typeface="Gill Sans MT"/>
                <a:cs typeface="Gill Sans MT"/>
              </a:rPr>
              <a:t>BLASTP tools</a:t>
            </a:r>
            <a:r>
              <a:rPr lang="en-US" sz="2400" dirty="0" smtClean="0">
                <a:latin typeface="Gill Sans MT"/>
                <a:cs typeface="Gill Sans MT"/>
              </a:rPr>
              <a:t>. </a:t>
            </a:r>
          </a:p>
          <a:p>
            <a:endParaRPr lang="en-US" sz="2400" dirty="0">
              <a:latin typeface="Gill Sans MT"/>
              <a:cs typeface="Gill Sans MT"/>
            </a:endParaRPr>
          </a:p>
          <a:p>
            <a:r>
              <a:rPr lang="en-US" sz="2400" dirty="0" smtClean="0">
                <a:latin typeface="Gill Sans MT"/>
                <a:cs typeface="Gill Sans MT"/>
              </a:rPr>
              <a:t>DELTA-BLAST constructs a PSSM using the results of a Conserved Domain Database (CDD) search, and uses that to search a sequence database.</a:t>
            </a:r>
          </a:p>
          <a:p>
            <a:endParaRPr lang="en-US" sz="2400" dirty="0">
              <a:latin typeface="Gill Sans MT"/>
              <a:cs typeface="Gill Sans MT"/>
            </a:endParaRPr>
          </a:p>
          <a:p>
            <a:r>
              <a:rPr lang="en-US" sz="2400" dirty="0" smtClean="0">
                <a:latin typeface="Gill Sans MT"/>
                <a:cs typeface="Gill Sans MT"/>
              </a:rPr>
              <a:t>The results are typically superior to those of PSI-BLAST.</a:t>
            </a:r>
            <a:endParaRPr lang="en-US" sz="2400" dirty="0">
              <a:latin typeface="Gill Sans MT"/>
              <a:cs typeface="Gill Sans MT"/>
            </a:endParaRPr>
          </a:p>
        </p:txBody>
      </p:sp>
      <p:sp>
        <p:nvSpPr>
          <p:cNvPr id="5" name="TextBox 4"/>
          <p:cNvSpPr txBox="1"/>
          <p:nvPr/>
        </p:nvSpPr>
        <p:spPr>
          <a:xfrm>
            <a:off x="1371600" y="152400"/>
            <a:ext cx="7086600" cy="523220"/>
          </a:xfrm>
          <a:prstGeom prst="rect">
            <a:avLst/>
          </a:prstGeom>
          <a:noFill/>
        </p:spPr>
        <p:txBody>
          <a:bodyPr wrap="square" rtlCol="0">
            <a:spAutoFit/>
          </a:bodyPr>
          <a:lstStyle/>
          <a:p>
            <a:pPr algn="ctr"/>
            <a:r>
              <a:rPr lang="en-US" sz="2800" dirty="0" smtClean="0"/>
              <a:t>DELTA-BLAST: better than PSI-BLAST!</a:t>
            </a:r>
            <a:endParaRPr lang="en-US" sz="2800" dirty="0"/>
          </a:p>
        </p:txBody>
      </p:sp>
    </p:spTree>
    <p:extLst>
      <p:ext uri="{BB962C8B-B14F-4D97-AF65-F5344CB8AC3E}">
        <p14:creationId xmlns:p14="http://schemas.microsoft.com/office/powerpoint/2010/main" val="252872548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152400"/>
            <a:ext cx="7086600" cy="523220"/>
          </a:xfrm>
          <a:prstGeom prst="rect">
            <a:avLst/>
          </a:prstGeom>
          <a:noFill/>
        </p:spPr>
        <p:txBody>
          <a:bodyPr wrap="square" rtlCol="0">
            <a:spAutoFit/>
          </a:bodyPr>
          <a:lstStyle/>
          <a:p>
            <a:pPr algn="ctr"/>
            <a:r>
              <a:rPr lang="en-US" sz="2800" dirty="0" smtClean="0"/>
              <a:t>DELTA-BLAST: better than PSI-BLAST!</a:t>
            </a:r>
            <a:endParaRPr lang="en-US" sz="2800" dirty="0"/>
          </a:p>
        </p:txBody>
      </p:sp>
      <p:sp>
        <p:nvSpPr>
          <p:cNvPr id="3" name="TextBox 2"/>
          <p:cNvSpPr txBox="1"/>
          <p:nvPr/>
        </p:nvSpPr>
        <p:spPr>
          <a:xfrm>
            <a:off x="1219200" y="1066800"/>
            <a:ext cx="7772400" cy="5632310"/>
          </a:xfrm>
          <a:prstGeom prst="rect">
            <a:avLst/>
          </a:prstGeom>
          <a:noFill/>
        </p:spPr>
        <p:txBody>
          <a:bodyPr wrap="square" rtlCol="0">
            <a:spAutoFit/>
          </a:bodyPr>
          <a:lstStyle/>
          <a:p>
            <a:r>
              <a:rPr lang="en-US" sz="2400" dirty="0" smtClean="0"/>
              <a:t>Domain </a:t>
            </a:r>
            <a:r>
              <a:rPr lang="en-US" sz="2400" dirty="0"/>
              <a:t>enhanced lookup time Accelerated </a:t>
            </a:r>
            <a:r>
              <a:rPr lang="en-US" sz="2400" dirty="0" smtClean="0"/>
              <a:t>BLAST (</a:t>
            </a:r>
            <a:r>
              <a:rPr lang="en-US" sz="2400" dirty="0"/>
              <a:t>DELTA-</a:t>
            </a:r>
            <a:r>
              <a:rPr lang="en-US" sz="2400" dirty="0" smtClean="0"/>
              <a:t>BLAST</a:t>
            </a:r>
            <a:r>
              <a:rPr lang="en-US" sz="2400" dirty="0" smtClean="0"/>
              <a:t>) is faster, more sensitive and accurate than PSI-BLAST.</a:t>
            </a:r>
          </a:p>
          <a:p>
            <a:endParaRPr lang="en-US" sz="2400" dirty="0"/>
          </a:p>
          <a:p>
            <a:r>
              <a:rPr lang="en-US" sz="2400" dirty="0" smtClean="0"/>
              <a:t>PSI-BLAST creates multiple alignments and position-specific scoring matrices (PSSMs).</a:t>
            </a:r>
          </a:p>
          <a:p>
            <a:endParaRPr lang="en-US" sz="2400" dirty="0"/>
          </a:p>
          <a:p>
            <a:r>
              <a:rPr lang="en-US" sz="2400" dirty="0" smtClean="0"/>
              <a:t>DELTA-BLAST searches a query against a library of pre-computed PSSMs. One reason </a:t>
            </a:r>
            <a:r>
              <a:rPr lang="en-US" sz="2400" dirty="0" smtClean="0"/>
              <a:t>DELTA-BLAST outperforms PSI-BLAST is that it results in larger, more complete PSSMs than PSI-BLAST.</a:t>
            </a:r>
            <a:endParaRPr lang="en-US" sz="2400" dirty="0" smtClean="0"/>
          </a:p>
          <a:p>
            <a:endParaRPr lang="en-US" sz="2400" dirty="0"/>
          </a:p>
          <a:p>
            <a:r>
              <a:rPr lang="en-US" sz="2400" dirty="0" smtClean="0"/>
              <a:t>Most queries do match a PSSM; if not the search proceeds in a PSI-BLAST-like manner.</a:t>
            </a:r>
          </a:p>
          <a:p>
            <a:endParaRPr lang="en-US" sz="2400" dirty="0"/>
          </a:p>
          <a:p>
            <a:r>
              <a:rPr lang="en-US" sz="2400" dirty="0" smtClean="0"/>
              <a:t>One iteration </a:t>
            </a:r>
            <a:r>
              <a:rPr lang="en-US" sz="2400" dirty="0" smtClean="0"/>
              <a:t>of DELTA-BLAST is recommended.</a:t>
            </a:r>
            <a:endParaRPr lang="en-US" sz="2400" dirty="0"/>
          </a:p>
        </p:txBody>
      </p:sp>
    </p:spTree>
    <p:extLst>
      <p:ext uri="{BB962C8B-B14F-4D97-AF65-F5344CB8AC3E}">
        <p14:creationId xmlns:p14="http://schemas.microsoft.com/office/powerpoint/2010/main" val="17469318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288" t="46082" r="26221" b="32423"/>
          <a:stretch/>
        </p:blipFill>
        <p:spPr bwMode="auto">
          <a:xfrm>
            <a:off x="304800" y="1676400"/>
            <a:ext cx="4265689" cy="1674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4"/>
          <p:cNvSpPr txBox="1">
            <a:spLocks noChangeArrowheads="1"/>
          </p:cNvSpPr>
          <p:nvPr/>
        </p:nvSpPr>
        <p:spPr bwMode="auto">
          <a:xfrm>
            <a:off x="1734155" y="152400"/>
            <a:ext cx="6419245" cy="461665"/>
          </a:xfrm>
          <a:prstGeom prst="rect">
            <a:avLst/>
          </a:prstGeom>
          <a:noFill/>
          <a:ln w="9525">
            <a:noFill/>
            <a:miter lim="800000"/>
            <a:headEnd/>
            <a:tailEnd/>
          </a:ln>
        </p:spPr>
        <p:txBody>
          <a:bodyPr wrap="none">
            <a:spAutoFit/>
          </a:bodyPr>
          <a:lstStyle/>
          <a:p>
            <a:r>
              <a:rPr lang="en-US" sz="2400" dirty="0" smtClean="0">
                <a:solidFill>
                  <a:srgbClr val="000000"/>
                </a:solidFill>
                <a:latin typeface="Gill Sans MT"/>
                <a:cs typeface="Gill Sans MT"/>
              </a:rPr>
              <a:t>Search HBB (NP_000509) against </a:t>
            </a:r>
            <a:r>
              <a:rPr lang="en-US" sz="2400" dirty="0" err="1" smtClean="0">
                <a:solidFill>
                  <a:srgbClr val="000000"/>
                </a:solidFill>
                <a:latin typeface="Gill Sans MT"/>
                <a:cs typeface="Gill Sans MT"/>
              </a:rPr>
              <a:t>RefSeq</a:t>
            </a:r>
            <a:r>
              <a:rPr lang="en-US" sz="2400" dirty="0" smtClean="0">
                <a:solidFill>
                  <a:srgbClr val="000000"/>
                </a:solidFill>
                <a:latin typeface="Gill Sans MT"/>
                <a:cs typeface="Gill Sans MT"/>
              </a:rPr>
              <a:t> plants…</a:t>
            </a:r>
            <a:endParaRPr lang="en-US" sz="2400" dirty="0">
              <a:solidFill>
                <a:srgbClr val="000000"/>
              </a:solidFill>
              <a:latin typeface="Gill Sans MT"/>
              <a:cs typeface="Gill Sans MT"/>
            </a:endParaRPr>
          </a:p>
        </p:txBody>
      </p:sp>
      <p:sp>
        <p:nvSpPr>
          <p:cNvPr id="4" name="Text Box 4"/>
          <p:cNvSpPr txBox="1">
            <a:spLocks noChangeArrowheads="1"/>
          </p:cNvSpPr>
          <p:nvPr/>
        </p:nvSpPr>
        <p:spPr bwMode="auto">
          <a:xfrm>
            <a:off x="1752600" y="986135"/>
            <a:ext cx="1040970" cy="461665"/>
          </a:xfrm>
          <a:prstGeom prst="rect">
            <a:avLst/>
          </a:prstGeom>
          <a:noFill/>
          <a:ln w="9525">
            <a:noFill/>
            <a:miter lim="800000"/>
            <a:headEnd/>
            <a:tailEnd/>
          </a:ln>
        </p:spPr>
        <p:txBody>
          <a:bodyPr wrap="none">
            <a:spAutoFit/>
          </a:bodyPr>
          <a:lstStyle/>
          <a:p>
            <a:r>
              <a:rPr lang="en-US" sz="2400" dirty="0" smtClean="0">
                <a:solidFill>
                  <a:srgbClr val="000000"/>
                </a:solidFill>
                <a:latin typeface="Gill Sans MT"/>
                <a:cs typeface="Gill Sans MT"/>
              </a:rPr>
              <a:t>BLAST</a:t>
            </a:r>
            <a:endParaRPr lang="en-US" sz="2400" dirty="0">
              <a:solidFill>
                <a:srgbClr val="000000"/>
              </a:solidFill>
              <a:latin typeface="Gill Sans MT"/>
              <a:cs typeface="Gill Sans MT"/>
            </a:endParaRPr>
          </a:p>
        </p:txBody>
      </p:sp>
      <p:sp>
        <p:nvSpPr>
          <p:cNvPr id="5" name="Text Box 4"/>
          <p:cNvSpPr txBox="1">
            <a:spLocks noChangeArrowheads="1"/>
          </p:cNvSpPr>
          <p:nvPr/>
        </p:nvSpPr>
        <p:spPr bwMode="auto">
          <a:xfrm>
            <a:off x="5791200" y="986135"/>
            <a:ext cx="2286000" cy="461665"/>
          </a:xfrm>
          <a:prstGeom prst="rect">
            <a:avLst/>
          </a:prstGeom>
          <a:noFill/>
          <a:ln w="9525">
            <a:noFill/>
            <a:miter lim="800000"/>
            <a:headEnd/>
            <a:tailEnd/>
          </a:ln>
        </p:spPr>
        <p:txBody>
          <a:bodyPr wrap="square">
            <a:spAutoFit/>
          </a:bodyPr>
          <a:lstStyle/>
          <a:p>
            <a:r>
              <a:rPr lang="en-US" sz="2400" dirty="0" smtClean="0">
                <a:solidFill>
                  <a:srgbClr val="000000"/>
                </a:solidFill>
                <a:latin typeface="Gill Sans MT"/>
                <a:cs typeface="Gill Sans MT"/>
              </a:rPr>
              <a:t>DELTA-BLAST</a:t>
            </a:r>
            <a:endParaRPr lang="en-US" sz="2400" dirty="0">
              <a:solidFill>
                <a:srgbClr val="000000"/>
              </a:solidFill>
              <a:latin typeface="Gill Sans MT"/>
              <a:cs typeface="Gill Sans MT"/>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679" t="27090" r="26221" b="19024"/>
          <a:stretch/>
        </p:blipFill>
        <p:spPr bwMode="auto">
          <a:xfrm>
            <a:off x="4705883" y="1676400"/>
            <a:ext cx="4231288" cy="4196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757525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04800" y="2133600"/>
            <a:ext cx="3962400" cy="3046988"/>
          </a:xfrm>
          <a:prstGeom prst="rect">
            <a:avLst/>
          </a:prstGeom>
          <a:solidFill>
            <a:srgbClr val="FFFFFF"/>
          </a:solidFill>
          <a:ln w="9525">
            <a:noFill/>
            <a:miter lim="800000"/>
            <a:headEnd/>
            <a:tailEnd/>
          </a:ln>
        </p:spPr>
        <p:txBody>
          <a:bodyPr wrap="square">
            <a:spAutoFit/>
          </a:bodyPr>
          <a:lstStyle/>
          <a:p>
            <a:r>
              <a:rPr lang="en-US" sz="2400" dirty="0" smtClean="0">
                <a:solidFill>
                  <a:srgbClr val="000000"/>
                </a:solidFill>
                <a:latin typeface="Gill Sans MT"/>
                <a:cs typeface="Gill Sans MT"/>
              </a:rPr>
              <a:t>DELTA-BLAST is better than PSI-BLAST because it takes advantage of longer PSSMs</a:t>
            </a:r>
          </a:p>
          <a:p>
            <a:endParaRPr lang="en-US" sz="2400" dirty="0">
              <a:solidFill>
                <a:srgbClr val="000000"/>
              </a:solidFill>
              <a:latin typeface="Gill Sans MT"/>
              <a:cs typeface="Gill Sans MT"/>
            </a:endParaRPr>
          </a:p>
          <a:p>
            <a:r>
              <a:rPr lang="en-US" sz="2400" dirty="0" smtClean="0">
                <a:solidFill>
                  <a:srgbClr val="000000"/>
                </a:solidFill>
                <a:latin typeface="Gill Sans MT"/>
                <a:cs typeface="Gill Sans MT"/>
              </a:rPr>
              <a:t>If your query does not match any PSSM, DELTA-BLAST simply returns a BLASTP-like result</a:t>
            </a:r>
            <a:endParaRPr lang="en-US" sz="2400" dirty="0">
              <a:solidFill>
                <a:srgbClr val="000000"/>
              </a:solidFill>
              <a:latin typeface="Gill Sans MT"/>
              <a:cs typeface="Gill Sans MT"/>
            </a:endParaRPr>
          </a:p>
        </p:txBody>
      </p:sp>
      <p:sp>
        <p:nvSpPr>
          <p:cNvPr id="5" name="Text Box 4"/>
          <p:cNvSpPr txBox="1">
            <a:spLocks noChangeArrowheads="1"/>
          </p:cNvSpPr>
          <p:nvPr/>
        </p:nvSpPr>
        <p:spPr bwMode="auto">
          <a:xfrm>
            <a:off x="5791200" y="986135"/>
            <a:ext cx="2286000" cy="461665"/>
          </a:xfrm>
          <a:prstGeom prst="rect">
            <a:avLst/>
          </a:prstGeom>
          <a:noFill/>
          <a:ln w="9525">
            <a:noFill/>
            <a:miter lim="800000"/>
            <a:headEnd/>
            <a:tailEnd/>
          </a:ln>
        </p:spPr>
        <p:txBody>
          <a:bodyPr wrap="square">
            <a:spAutoFit/>
          </a:bodyPr>
          <a:lstStyle/>
          <a:p>
            <a:r>
              <a:rPr lang="en-US" sz="2400" dirty="0" smtClean="0">
                <a:solidFill>
                  <a:srgbClr val="000000"/>
                </a:solidFill>
                <a:latin typeface="Gill Sans MT"/>
                <a:cs typeface="Gill Sans MT"/>
              </a:rPr>
              <a:t>DELTA-BLAST</a:t>
            </a:r>
            <a:endParaRPr lang="en-US" sz="2400" dirty="0">
              <a:solidFill>
                <a:srgbClr val="000000"/>
              </a:solidFill>
              <a:latin typeface="Gill Sans MT"/>
              <a:cs typeface="Gill Sans MT"/>
            </a:endParaRP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5679" t="27090" r="26221" b="19024"/>
          <a:stretch/>
        </p:blipFill>
        <p:spPr bwMode="auto">
          <a:xfrm>
            <a:off x="4705883" y="1676400"/>
            <a:ext cx="4231288" cy="4196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771425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3000" y="152400"/>
            <a:ext cx="7924800" cy="523220"/>
          </a:xfrm>
          <a:prstGeom prst="rect">
            <a:avLst/>
          </a:prstGeom>
          <a:noFill/>
        </p:spPr>
        <p:txBody>
          <a:bodyPr wrap="square" rtlCol="0">
            <a:spAutoFit/>
          </a:bodyPr>
          <a:lstStyle/>
          <a:p>
            <a:pPr algn="ctr"/>
            <a:r>
              <a:rPr lang="en-US" sz="2800" dirty="0" smtClean="0"/>
              <a:t>DELTA-BLAST and PSI-BLAST: assessing performance</a:t>
            </a:r>
            <a:endParaRPr lang="en-US" sz="2800" dirty="0"/>
          </a:p>
        </p:txBody>
      </p:sp>
      <p:sp>
        <p:nvSpPr>
          <p:cNvPr id="3" name="TextBox 2"/>
          <p:cNvSpPr txBox="1"/>
          <p:nvPr/>
        </p:nvSpPr>
        <p:spPr>
          <a:xfrm>
            <a:off x="1447800" y="1371600"/>
            <a:ext cx="7467600" cy="2677656"/>
          </a:xfrm>
          <a:prstGeom prst="rect">
            <a:avLst/>
          </a:prstGeom>
          <a:noFill/>
        </p:spPr>
        <p:txBody>
          <a:bodyPr wrap="square" rtlCol="0">
            <a:spAutoFit/>
          </a:bodyPr>
          <a:lstStyle/>
          <a:p>
            <a:r>
              <a:rPr lang="en-US" sz="2400" dirty="0" smtClean="0"/>
              <a:t>To assess the performance of BLASTP, PSI-BLAST, DELTA-BLAST or other programs it is necessar</a:t>
            </a:r>
            <a:r>
              <a:rPr lang="en-US" sz="2400" dirty="0" smtClean="0"/>
              <a:t>y to have a “truth” dataset to distinguish true positives, false positives, true negatives, and false negatives.</a:t>
            </a:r>
          </a:p>
          <a:p>
            <a:endParaRPr lang="en-US" sz="2400" dirty="0"/>
          </a:p>
          <a:p>
            <a:r>
              <a:rPr lang="en-US" sz="2400" dirty="0" smtClean="0"/>
              <a:t>An approach is to perform searches against databases that incorporate structural information to define homology.</a:t>
            </a:r>
            <a:endParaRPr lang="en-US" sz="2400" dirty="0"/>
          </a:p>
        </p:txBody>
      </p:sp>
      <p:sp>
        <p:nvSpPr>
          <p:cNvPr id="5" name="Text Box 4"/>
          <p:cNvSpPr txBox="1">
            <a:spLocks noChangeArrowheads="1"/>
          </p:cNvSpPr>
          <p:nvPr/>
        </p:nvSpPr>
        <p:spPr bwMode="auto">
          <a:xfrm>
            <a:off x="1295400" y="4953000"/>
            <a:ext cx="7543800" cy="1200328"/>
          </a:xfrm>
          <a:prstGeom prst="rect">
            <a:avLst/>
          </a:prstGeom>
          <a:noFill/>
          <a:ln w="9525">
            <a:solidFill>
              <a:srgbClr val="3366FF"/>
            </a:solidFill>
            <a:miter lim="800000"/>
            <a:headEnd/>
            <a:tailEnd/>
          </a:ln>
        </p:spPr>
        <p:txBody>
          <a:bodyPr wrap="square">
            <a:spAutoFit/>
          </a:bodyPr>
          <a:lstStyle/>
          <a:p>
            <a:r>
              <a:rPr lang="en-US" sz="2400" dirty="0">
                <a:solidFill>
                  <a:srgbClr val="3366FF"/>
                </a:solidFill>
                <a:latin typeface="Gill Sans MT"/>
                <a:cs typeface="Gill Sans MT"/>
              </a:rPr>
              <a:t>Evaluate PSI-BLAST </a:t>
            </a:r>
            <a:r>
              <a:rPr lang="en-US" sz="2400" dirty="0" smtClean="0">
                <a:solidFill>
                  <a:srgbClr val="3366FF"/>
                </a:solidFill>
                <a:latin typeface="Gill Sans MT"/>
                <a:cs typeface="Gill Sans MT"/>
              </a:rPr>
              <a:t>or other programs’ results </a:t>
            </a:r>
            <a:r>
              <a:rPr lang="en-US" sz="2400" dirty="0">
                <a:solidFill>
                  <a:srgbClr val="3366FF"/>
                </a:solidFill>
                <a:latin typeface="Gill Sans MT"/>
                <a:cs typeface="Gill Sans MT"/>
              </a:rPr>
              <a:t>using a database in </a:t>
            </a:r>
            <a:r>
              <a:rPr lang="en-US" sz="2400" dirty="0" smtClean="0">
                <a:solidFill>
                  <a:srgbClr val="3366FF"/>
                </a:solidFill>
                <a:latin typeface="Gill Sans MT"/>
                <a:cs typeface="Gill Sans MT"/>
              </a:rPr>
              <a:t>which </a:t>
            </a:r>
            <a:r>
              <a:rPr lang="en-US" sz="2400" dirty="0">
                <a:solidFill>
                  <a:srgbClr val="3366FF"/>
                </a:solidFill>
                <a:latin typeface="Gill Sans MT"/>
                <a:cs typeface="Gill Sans MT"/>
              </a:rPr>
              <a:t>protein structures have been solved and </a:t>
            </a:r>
            <a:r>
              <a:rPr lang="en-US" sz="2400" dirty="0" smtClean="0">
                <a:solidFill>
                  <a:srgbClr val="3366FF"/>
                </a:solidFill>
                <a:latin typeface="Gill Sans MT"/>
                <a:cs typeface="Gill Sans MT"/>
              </a:rPr>
              <a:t>all proteins </a:t>
            </a:r>
            <a:r>
              <a:rPr lang="en-US" sz="2400" dirty="0">
                <a:solidFill>
                  <a:srgbClr val="3366FF"/>
                </a:solidFill>
                <a:latin typeface="Gill Sans MT"/>
                <a:cs typeface="Gill Sans MT"/>
              </a:rPr>
              <a:t>in a group share </a:t>
            </a:r>
            <a:r>
              <a:rPr lang="en-US" sz="2400" u="sng" dirty="0">
                <a:solidFill>
                  <a:srgbClr val="3366FF"/>
                </a:solidFill>
                <a:latin typeface="Gill Sans MT"/>
                <a:cs typeface="Gill Sans MT"/>
              </a:rPr>
              <a:t>&lt;</a:t>
            </a:r>
            <a:r>
              <a:rPr lang="en-US" sz="2400" dirty="0">
                <a:solidFill>
                  <a:srgbClr val="3366FF"/>
                </a:solidFill>
                <a:latin typeface="Gill Sans MT"/>
                <a:cs typeface="Gill Sans MT"/>
              </a:rPr>
              <a:t> 40% amino acid identity. </a:t>
            </a:r>
          </a:p>
        </p:txBody>
      </p:sp>
    </p:spTree>
    <p:extLst>
      <p:ext uri="{BB962C8B-B14F-4D97-AF65-F5344CB8AC3E}">
        <p14:creationId xmlns:p14="http://schemas.microsoft.com/office/powerpoint/2010/main" val="45573886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3200400"/>
            <a:ext cx="7620000" cy="304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371600" y="1524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371600" y="1003042"/>
            <a:ext cx="7467600" cy="5016758"/>
          </a:xfrm>
          <a:prstGeom prst="rect">
            <a:avLst/>
          </a:prstGeom>
          <a:noFill/>
        </p:spPr>
        <p:txBody>
          <a:bodyPr wrap="square" rtlCol="0">
            <a:spAutoFit/>
          </a:bodyPr>
          <a:lstStyle/>
          <a:p>
            <a:r>
              <a:rPr lang="en-US" sz="2000" dirty="0" smtClean="0"/>
              <a:t>Introduction</a:t>
            </a:r>
          </a:p>
          <a:p>
            <a:r>
              <a:rPr lang="en-US" sz="2000" dirty="0" smtClean="0"/>
              <a:t>Specialized BLAST sites</a:t>
            </a:r>
            <a:endParaRPr lang="en-US" sz="2000" dirty="0"/>
          </a:p>
          <a:p>
            <a:r>
              <a:rPr lang="en-US" sz="2000" dirty="0" smtClean="0"/>
              <a:t>	Organism-</a:t>
            </a:r>
            <a:r>
              <a:rPr lang="en-US" sz="2000" dirty="0"/>
              <a:t>s</a:t>
            </a:r>
            <a:r>
              <a:rPr lang="en-US" sz="2000" dirty="0" smtClean="0"/>
              <a:t>pecific </a:t>
            </a:r>
            <a:r>
              <a:rPr lang="en-US" sz="2000" dirty="0"/>
              <a:t>BLAST </a:t>
            </a:r>
            <a:r>
              <a:rPr lang="en-US" sz="2000" dirty="0" smtClean="0"/>
              <a:t>sites</a:t>
            </a:r>
            <a:r>
              <a:rPr lang="en-US" sz="2000" dirty="0" smtClean="0"/>
              <a:t>; s</a:t>
            </a:r>
            <a:r>
              <a:rPr lang="en-US" sz="2000" dirty="0" smtClean="0"/>
              <a:t>pecialized algorithms</a:t>
            </a:r>
            <a:r>
              <a:rPr lang="en-US" sz="2000" dirty="0"/>
              <a:t/>
            </a:r>
            <a:br>
              <a:rPr lang="en-US" sz="2000" dirty="0"/>
            </a:br>
            <a:r>
              <a:rPr lang="en-US" sz="2000" dirty="0"/>
              <a:t>Finding d</a:t>
            </a:r>
            <a:r>
              <a:rPr lang="en-US" sz="2000" dirty="0" smtClean="0"/>
              <a:t>istantly </a:t>
            </a:r>
            <a:r>
              <a:rPr lang="en-US" sz="2000" dirty="0"/>
              <a:t>r</a:t>
            </a:r>
            <a:r>
              <a:rPr lang="en-US" sz="2000" dirty="0" smtClean="0"/>
              <a:t>elated proteins</a:t>
            </a:r>
            <a:r>
              <a:rPr lang="en-US" sz="2000" dirty="0"/>
              <a:t>: </a:t>
            </a:r>
            <a:r>
              <a:rPr lang="en-US" sz="2000" dirty="0" smtClean="0"/>
              <a:t>PSI-BLAST) </a:t>
            </a:r>
            <a:r>
              <a:rPr lang="en-US" sz="2000" dirty="0"/>
              <a:t>and </a:t>
            </a:r>
            <a:r>
              <a:rPr lang="en-US" sz="2000" dirty="0" smtClean="0"/>
              <a:t>DELTA-</a:t>
            </a:r>
            <a:r>
              <a:rPr lang="en-US" sz="2000" dirty="0"/>
              <a:t>BLAST </a:t>
            </a:r>
            <a:br>
              <a:rPr lang="en-US" sz="2000" dirty="0"/>
            </a:br>
            <a:r>
              <a:rPr lang="en-US" sz="2000" dirty="0" smtClean="0"/>
              <a:t>	Reverse </a:t>
            </a:r>
            <a:r>
              <a:rPr lang="en-US" sz="2000" dirty="0"/>
              <a:t>Position-</a:t>
            </a:r>
            <a:r>
              <a:rPr lang="en-US" sz="2000" dirty="0" smtClean="0"/>
              <a:t>Specific </a:t>
            </a:r>
            <a:r>
              <a:rPr lang="en-US" sz="2000" dirty="0"/>
              <a:t>BLAST </a:t>
            </a:r>
            <a:br>
              <a:rPr lang="en-US" sz="2000" dirty="0"/>
            </a:br>
            <a:r>
              <a:rPr lang="en-US" sz="2000" dirty="0" smtClean="0"/>
              <a:t>	Domain </a:t>
            </a:r>
            <a:r>
              <a:rPr lang="en-US" sz="2000" dirty="0"/>
              <a:t>enhanced lookup time Accelerated </a:t>
            </a:r>
            <a:r>
              <a:rPr lang="en-US" sz="2000" dirty="0" smtClean="0"/>
              <a:t>BLAST (</a:t>
            </a:r>
            <a:r>
              <a:rPr lang="en-US" sz="2000" dirty="0"/>
              <a:t>DELTA-</a:t>
            </a:r>
            <a:r>
              <a:rPr lang="en-US" sz="2000" dirty="0" smtClean="0"/>
              <a:t>BLAST) </a:t>
            </a:r>
            <a:r>
              <a:rPr lang="en-US" sz="2000" dirty="0"/>
              <a:t>	</a:t>
            </a:r>
            <a:r>
              <a:rPr lang="en-US" sz="2000" dirty="0" smtClean="0"/>
              <a:t>Assessing </a:t>
            </a:r>
            <a:r>
              <a:rPr lang="en-US" sz="2000" dirty="0"/>
              <a:t>p</a:t>
            </a:r>
            <a:r>
              <a:rPr lang="en-US" sz="2000" dirty="0" smtClean="0"/>
              <a:t>erformance </a:t>
            </a:r>
            <a:r>
              <a:rPr lang="en-US" sz="2000" dirty="0"/>
              <a:t>of </a:t>
            </a:r>
            <a:r>
              <a:rPr lang="en-US" sz="2000" dirty="0" smtClean="0"/>
              <a:t>PSI-BLAST </a:t>
            </a:r>
            <a:r>
              <a:rPr lang="en-US" sz="2000" dirty="0"/>
              <a:t>and </a:t>
            </a:r>
            <a:r>
              <a:rPr lang="en-US" sz="2000" dirty="0" smtClean="0"/>
              <a:t>DELTA-</a:t>
            </a:r>
            <a:r>
              <a:rPr lang="en-US" sz="2000" dirty="0"/>
              <a:t>BLAST </a:t>
            </a:r>
            <a:br>
              <a:rPr lang="en-US" sz="2000" dirty="0"/>
            </a:br>
            <a:r>
              <a:rPr lang="en-US" sz="2000" dirty="0" smtClean="0"/>
              <a:t>	Pattern-hit </a:t>
            </a:r>
            <a:r>
              <a:rPr lang="en-US" sz="2000" dirty="0"/>
              <a:t>initiated BLAST </a:t>
            </a:r>
            <a:r>
              <a:rPr lang="en-US" sz="2000" dirty="0" smtClean="0"/>
              <a:t>(PHI-BLAST) </a:t>
            </a:r>
            <a:endParaRPr lang="en-US" sz="2000" dirty="0"/>
          </a:p>
          <a:p>
            <a:r>
              <a:rPr lang="en-US" sz="2000" dirty="0"/>
              <a:t>Profile </a:t>
            </a:r>
            <a:r>
              <a:rPr lang="en-US" sz="2000" dirty="0" smtClean="0"/>
              <a:t>searches</a:t>
            </a:r>
            <a:r>
              <a:rPr lang="en-US" sz="2000" dirty="0"/>
              <a:t>: Hidden Markov </a:t>
            </a:r>
            <a:r>
              <a:rPr lang="en-US" sz="2000" dirty="0" smtClean="0"/>
              <a:t>Models</a:t>
            </a:r>
            <a:r>
              <a:rPr lang="en-US" sz="2000" dirty="0"/>
              <a:t> </a:t>
            </a:r>
            <a:r>
              <a:rPr lang="en-US" sz="2000" dirty="0" smtClean="0"/>
              <a:t>and HMMER</a:t>
            </a:r>
            <a:endParaRPr lang="en-US" sz="2000" dirty="0"/>
          </a:p>
          <a:p>
            <a:r>
              <a:rPr lang="en-US" sz="2000" dirty="0" smtClean="0"/>
              <a:t>BLAST-</a:t>
            </a:r>
            <a:r>
              <a:rPr lang="en-US" sz="2000" dirty="0"/>
              <a:t>like </a:t>
            </a:r>
            <a:r>
              <a:rPr lang="en-US" sz="2000" dirty="0" smtClean="0"/>
              <a:t>alignment </a:t>
            </a:r>
            <a:r>
              <a:rPr lang="en-US" sz="2000" dirty="0"/>
              <a:t>tools to </a:t>
            </a:r>
            <a:r>
              <a:rPr lang="en-US" sz="2000" dirty="0" smtClean="0"/>
              <a:t>search </a:t>
            </a:r>
            <a:r>
              <a:rPr lang="en-US" sz="2000" dirty="0"/>
              <a:t>g</a:t>
            </a:r>
            <a:r>
              <a:rPr lang="en-US" sz="2000" dirty="0" smtClean="0"/>
              <a:t>enomic DNA</a:t>
            </a:r>
          </a:p>
          <a:p>
            <a:r>
              <a:rPr lang="en-US" sz="2000" dirty="0"/>
              <a:t>	</a:t>
            </a:r>
            <a:r>
              <a:rPr lang="en-US" sz="2000" dirty="0" smtClean="0"/>
              <a:t>Benchmarking </a:t>
            </a:r>
            <a:r>
              <a:rPr lang="en-US" sz="2000" dirty="0"/>
              <a:t>to </a:t>
            </a:r>
            <a:r>
              <a:rPr lang="en-US" sz="2000" dirty="0" smtClean="0"/>
              <a:t>assess </a:t>
            </a:r>
            <a:r>
              <a:rPr lang="en-US" sz="2000" dirty="0"/>
              <a:t>g</a:t>
            </a:r>
            <a:r>
              <a:rPr lang="en-US" sz="2000" dirty="0" smtClean="0"/>
              <a:t>enomic </a:t>
            </a:r>
            <a:r>
              <a:rPr lang="en-US" sz="2000" dirty="0"/>
              <a:t>a</a:t>
            </a:r>
            <a:r>
              <a:rPr lang="en-US" sz="2000" dirty="0" smtClean="0"/>
              <a:t>lignment performance</a:t>
            </a:r>
          </a:p>
          <a:p>
            <a:r>
              <a:rPr lang="en-US" sz="2000" dirty="0"/>
              <a:t>	</a:t>
            </a:r>
            <a:r>
              <a:rPr lang="en-US" sz="2000" dirty="0" err="1" smtClean="0"/>
              <a:t>PatternHunter</a:t>
            </a:r>
            <a:r>
              <a:rPr lang="en-US" sz="2000" dirty="0" smtClean="0"/>
              <a:t>, BLASTZ,  </a:t>
            </a:r>
            <a:r>
              <a:rPr lang="en-US" sz="2000" dirty="0" err="1" smtClean="0"/>
              <a:t>Enredo</a:t>
            </a:r>
            <a:r>
              <a:rPr lang="en-US" sz="2000" dirty="0"/>
              <a:t>/</a:t>
            </a:r>
            <a:r>
              <a:rPr lang="en-US" sz="2000" dirty="0" smtClean="0"/>
              <a:t>Pecan</a:t>
            </a:r>
            <a:r>
              <a:rPr lang="en-US" sz="2000" dirty="0"/>
              <a:t>, </a:t>
            </a:r>
            <a:r>
              <a:rPr lang="en-US" sz="2000" dirty="0" err="1" smtClean="0"/>
              <a:t>MegaBLAST</a:t>
            </a:r>
            <a:r>
              <a:rPr lang="en-US" sz="2000" dirty="0" smtClean="0"/>
              <a:t>, BLAT, 		LAGAN, SSAHA2</a:t>
            </a:r>
            <a:endParaRPr lang="en-US" sz="2000" dirty="0"/>
          </a:p>
          <a:p>
            <a:r>
              <a:rPr lang="en-US" sz="2000" dirty="0"/>
              <a:t>Aligning </a:t>
            </a:r>
            <a:r>
              <a:rPr lang="en-US" sz="2000" dirty="0" smtClean="0"/>
              <a:t>NGS reads </a:t>
            </a:r>
            <a:r>
              <a:rPr lang="en-US" sz="2000" dirty="0"/>
              <a:t>to a </a:t>
            </a:r>
            <a:r>
              <a:rPr lang="en-US" sz="2000" dirty="0" smtClean="0"/>
              <a:t>reference genome</a:t>
            </a:r>
          </a:p>
          <a:p>
            <a:r>
              <a:rPr lang="en-US" sz="2000" dirty="0"/>
              <a:t>	</a:t>
            </a:r>
            <a:r>
              <a:rPr lang="en-US" sz="2000" dirty="0" smtClean="0"/>
              <a:t>Alignment </a:t>
            </a:r>
            <a:r>
              <a:rPr lang="en-US" sz="2000" dirty="0"/>
              <a:t>b</a:t>
            </a:r>
            <a:r>
              <a:rPr lang="en-US" sz="2000" dirty="0" smtClean="0"/>
              <a:t>ased </a:t>
            </a:r>
            <a:r>
              <a:rPr lang="en-US" sz="2000" dirty="0"/>
              <a:t>on </a:t>
            </a:r>
            <a:r>
              <a:rPr lang="en-US" sz="2000" dirty="0" smtClean="0"/>
              <a:t>hash </a:t>
            </a:r>
            <a:r>
              <a:rPr lang="en-US" sz="2000" dirty="0" smtClean="0"/>
              <a:t>tables</a:t>
            </a:r>
            <a:r>
              <a:rPr lang="en-US" sz="2000" dirty="0" smtClean="0"/>
              <a:t>; </a:t>
            </a:r>
            <a:r>
              <a:rPr lang="en-US" sz="2000" dirty="0" smtClean="0"/>
              <a:t>Burrows</a:t>
            </a:r>
            <a:r>
              <a:rPr lang="en-US" sz="2000" dirty="0"/>
              <a:t>–Wheeler </a:t>
            </a:r>
            <a:r>
              <a:rPr lang="en-US" sz="2000" dirty="0" smtClean="0"/>
              <a:t>transform</a:t>
            </a:r>
            <a:endParaRPr lang="en-US" sz="2000" dirty="0"/>
          </a:p>
          <a:p>
            <a:r>
              <a:rPr lang="en-US" sz="2000" dirty="0" smtClean="0"/>
              <a:t>Perspective</a:t>
            </a:r>
            <a:endParaRPr lang="en-US" sz="2000" dirty="0"/>
          </a:p>
        </p:txBody>
      </p:sp>
    </p:spTree>
    <p:extLst>
      <p:ext uri="{BB962C8B-B14F-4D97-AF65-F5344CB8AC3E}">
        <p14:creationId xmlns:p14="http://schemas.microsoft.com/office/powerpoint/2010/main" val="224760656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
          <p:cNvPicPr>
            <a:picLocks noChangeAspect="1"/>
          </p:cNvPicPr>
          <p:nvPr/>
        </p:nvPicPr>
        <p:blipFill rotWithShape="1">
          <a:blip r:embed="rId2">
            <a:extLst>
              <a:ext uri="{28A0092B-C50C-407E-A947-70E740481C1C}">
                <a14:useLocalDpi xmlns:a14="http://schemas.microsoft.com/office/drawing/2010/main" val="0"/>
              </a:ext>
            </a:extLst>
          </a:blip>
          <a:srcRect l="8152" t="19646" r="29250" b="67018"/>
          <a:stretch/>
        </p:blipFill>
        <p:spPr bwMode="auto">
          <a:xfrm>
            <a:off x="3048000" y="1143000"/>
            <a:ext cx="3972422" cy="128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5.7</a:t>
            </a:r>
          </a:p>
          <a:p>
            <a:r>
              <a:rPr lang="en-US" dirty="0" smtClean="0">
                <a:solidFill>
                  <a:schemeClr val="bg1">
                    <a:lumMod val="50000"/>
                  </a:schemeClr>
                </a:solidFill>
              </a:rPr>
              <a:t>Page </a:t>
            </a:r>
            <a:r>
              <a:rPr lang="en-US" dirty="0" smtClean="0">
                <a:solidFill>
                  <a:schemeClr val="bg1">
                    <a:lumMod val="50000"/>
                  </a:schemeClr>
                </a:solidFill>
              </a:rPr>
              <a:t>180</a:t>
            </a:r>
            <a:endParaRPr lang="en-US" dirty="0">
              <a:solidFill>
                <a:schemeClr val="bg1">
                  <a:lumMod val="50000"/>
                </a:schemeClr>
              </a:solidFill>
            </a:endParaRPr>
          </a:p>
        </p:txBody>
      </p:sp>
      <p:sp>
        <p:nvSpPr>
          <p:cNvPr id="2" name="TextBox 1"/>
          <p:cNvSpPr txBox="1"/>
          <p:nvPr/>
        </p:nvSpPr>
        <p:spPr>
          <a:xfrm>
            <a:off x="1219200" y="152400"/>
            <a:ext cx="7620000" cy="461665"/>
          </a:xfrm>
          <a:prstGeom prst="rect">
            <a:avLst/>
          </a:prstGeom>
          <a:noFill/>
        </p:spPr>
        <p:txBody>
          <a:bodyPr wrap="square" rtlCol="0">
            <a:spAutoFit/>
          </a:bodyPr>
          <a:lstStyle/>
          <a:p>
            <a:pPr algn="ctr"/>
            <a:r>
              <a:rPr lang="en-US" sz="2400" dirty="0" smtClean="0"/>
              <a:t>PHI</a:t>
            </a:r>
            <a:r>
              <a:rPr lang="en-US" sz="2400" dirty="0"/>
              <a:t>-</a:t>
            </a:r>
            <a:r>
              <a:rPr lang="en-US" sz="2400" dirty="0" smtClean="0"/>
              <a:t>BLAST: Pattern hit initiated BLAST</a:t>
            </a:r>
            <a:endParaRPr lang="en-US" sz="2400" dirty="0"/>
          </a:p>
        </p:txBody>
      </p:sp>
      <p:sp>
        <p:nvSpPr>
          <p:cNvPr id="5" name="TextBox 4"/>
          <p:cNvSpPr txBox="1"/>
          <p:nvPr/>
        </p:nvSpPr>
        <p:spPr>
          <a:xfrm>
            <a:off x="1219200" y="2819400"/>
            <a:ext cx="7620000" cy="3785652"/>
          </a:xfrm>
          <a:prstGeom prst="rect">
            <a:avLst/>
          </a:prstGeom>
          <a:noFill/>
        </p:spPr>
        <p:txBody>
          <a:bodyPr wrap="square" rtlCol="0">
            <a:spAutoFit/>
          </a:bodyPr>
          <a:lstStyle/>
          <a:p>
            <a:r>
              <a:rPr lang="en-US" sz="2400" dirty="0" smtClean="0"/>
              <a:t>Sometimes you have a protein query that has a known pattern. You can use PHI</a:t>
            </a:r>
            <a:r>
              <a:rPr lang="en-US" sz="2400" dirty="0"/>
              <a:t>-</a:t>
            </a:r>
            <a:r>
              <a:rPr lang="en-US" sz="2400" dirty="0" smtClean="0"/>
              <a:t>BLAST to include that pattern, which can be user-selected or obtained from a database of such patterns such as PROSITE.</a:t>
            </a:r>
          </a:p>
          <a:p>
            <a:endParaRPr lang="en-US" sz="2400" dirty="0"/>
          </a:p>
          <a:p>
            <a:r>
              <a:rPr lang="en-US" sz="2400" dirty="0" smtClean="0"/>
              <a:t>All resulting database matches must include that pattern (which is indicated with asterisks *** in the output).</a:t>
            </a:r>
          </a:p>
          <a:p>
            <a:endParaRPr lang="en-US" sz="2400" dirty="0"/>
          </a:p>
          <a:p>
            <a:r>
              <a:rPr lang="en-US" sz="2400" dirty="0" smtClean="0"/>
              <a:t>PHI-BLAST is specialized, and is not commonly used but can be very useful.</a:t>
            </a:r>
            <a:endParaRPr lang="en-US" sz="2400" dirty="0"/>
          </a:p>
        </p:txBody>
      </p:sp>
    </p:spTree>
    <p:extLst>
      <p:ext uri="{BB962C8B-B14F-4D97-AF65-F5344CB8AC3E}">
        <p14:creationId xmlns:p14="http://schemas.microsoft.com/office/powerpoint/2010/main" val="954679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447800" y="304800"/>
            <a:ext cx="7068060" cy="523220"/>
          </a:xfrm>
          <a:prstGeom prst="rect">
            <a:avLst/>
          </a:prstGeom>
          <a:noFill/>
          <a:ln w="9525">
            <a:noFill/>
            <a:miter lim="800000"/>
            <a:headEnd/>
            <a:tailEnd/>
          </a:ln>
        </p:spPr>
        <p:txBody>
          <a:bodyPr wrap="none">
            <a:spAutoFit/>
          </a:bodyPr>
          <a:lstStyle/>
          <a:p>
            <a:r>
              <a:rPr lang="en-US" sz="2800" dirty="0" smtClean="0">
                <a:latin typeface="Gill Sans MT"/>
                <a:cs typeface="Gill Sans MT"/>
              </a:rPr>
              <a:t>Three </a:t>
            </a:r>
            <a:r>
              <a:rPr lang="en-US" sz="2800" dirty="0">
                <a:latin typeface="Gill Sans MT"/>
                <a:cs typeface="Gill Sans MT"/>
              </a:rPr>
              <a:t>problems standard </a:t>
            </a:r>
            <a:r>
              <a:rPr lang="en-US" sz="2800" dirty="0" smtClean="0">
                <a:latin typeface="Gill Sans MT"/>
                <a:cs typeface="Gill Sans MT"/>
              </a:rPr>
              <a:t>BLAST </a:t>
            </a:r>
            <a:r>
              <a:rPr lang="en-US" sz="2800" dirty="0">
                <a:latin typeface="Gill Sans MT"/>
                <a:cs typeface="Gill Sans MT"/>
              </a:rPr>
              <a:t>cannot solve</a:t>
            </a:r>
          </a:p>
        </p:txBody>
      </p:sp>
      <p:sp>
        <p:nvSpPr>
          <p:cNvPr id="77827" name="Text Box 3"/>
          <p:cNvSpPr txBox="1">
            <a:spLocks noChangeArrowheads="1"/>
          </p:cNvSpPr>
          <p:nvPr/>
        </p:nvSpPr>
        <p:spPr bwMode="auto">
          <a:xfrm>
            <a:off x="1295400" y="1371600"/>
            <a:ext cx="7620000" cy="4419671"/>
          </a:xfrm>
          <a:prstGeom prst="rect">
            <a:avLst/>
          </a:prstGeom>
          <a:noFill/>
          <a:ln w="9525">
            <a:noFill/>
            <a:miter lim="800000"/>
            <a:headEnd/>
            <a:tailEnd/>
          </a:ln>
        </p:spPr>
        <p:txBody>
          <a:bodyPr>
            <a:spAutoFit/>
          </a:bodyPr>
          <a:lstStyle/>
          <a:p>
            <a:pPr>
              <a:lnSpc>
                <a:spcPct val="90000"/>
              </a:lnSpc>
            </a:pPr>
            <a:r>
              <a:rPr lang="en-US" sz="2400" dirty="0">
                <a:solidFill>
                  <a:srgbClr val="000000"/>
                </a:solidFill>
                <a:latin typeface="Gill Sans MT"/>
                <a:cs typeface="Gill Sans MT"/>
              </a:rPr>
              <a:t>[1] Use human beta globin as a query against human </a:t>
            </a:r>
            <a:r>
              <a:rPr lang="en-US" sz="2400" dirty="0" err="1">
                <a:solidFill>
                  <a:srgbClr val="000000"/>
                </a:solidFill>
                <a:latin typeface="Gill Sans MT"/>
                <a:cs typeface="Gill Sans MT"/>
              </a:rPr>
              <a:t>RefSeq</a:t>
            </a:r>
            <a:r>
              <a:rPr lang="en-US" sz="2400" dirty="0">
                <a:solidFill>
                  <a:srgbClr val="000000"/>
                </a:solidFill>
                <a:latin typeface="Gill Sans MT"/>
                <a:cs typeface="Gill Sans MT"/>
              </a:rPr>
              <a:t> proteins, and </a:t>
            </a:r>
            <a:r>
              <a:rPr lang="en-US" sz="2400" dirty="0" smtClean="0">
                <a:solidFill>
                  <a:srgbClr val="000000"/>
                </a:solidFill>
                <a:latin typeface="Gill Sans MT"/>
                <a:cs typeface="Gill Sans MT"/>
              </a:rPr>
              <a:t>BLASTP does </a:t>
            </a:r>
            <a:r>
              <a:rPr lang="en-US" sz="2400" dirty="0">
                <a:solidFill>
                  <a:srgbClr val="000000"/>
                </a:solidFill>
                <a:latin typeface="Gill Sans MT"/>
                <a:cs typeface="Gill Sans MT"/>
              </a:rPr>
              <a:t>not “find” human myoglobin. This is because the two proteins are too distantly related. PSI-BLAST at NCBI as well as hidden Markov models easily solve this problem.</a:t>
            </a:r>
          </a:p>
          <a:p>
            <a:pPr>
              <a:lnSpc>
                <a:spcPct val="90000"/>
              </a:lnSpc>
            </a:pPr>
            <a:endParaRPr lang="en-US" sz="2400" dirty="0">
              <a:solidFill>
                <a:srgbClr val="000000"/>
              </a:solidFill>
              <a:latin typeface="Gill Sans MT"/>
              <a:cs typeface="Gill Sans MT"/>
            </a:endParaRPr>
          </a:p>
          <a:p>
            <a:pPr>
              <a:lnSpc>
                <a:spcPct val="90000"/>
              </a:lnSpc>
            </a:pPr>
            <a:r>
              <a:rPr lang="en-US" sz="2400" dirty="0">
                <a:solidFill>
                  <a:srgbClr val="000000"/>
                </a:solidFill>
                <a:latin typeface="Gill Sans MT"/>
                <a:cs typeface="Gill Sans MT"/>
              </a:rPr>
              <a:t>[2] How can we search using 10,000 base pairs as a query, or even millions of base pairs? Many BLAST-like tools for genomic DNA are available such as </a:t>
            </a:r>
            <a:r>
              <a:rPr lang="en-US" sz="2400" dirty="0" err="1">
                <a:solidFill>
                  <a:srgbClr val="000000"/>
                </a:solidFill>
                <a:latin typeface="Gill Sans MT"/>
                <a:cs typeface="Gill Sans MT"/>
              </a:rPr>
              <a:t>PatternHunter</a:t>
            </a:r>
            <a:r>
              <a:rPr lang="en-US" sz="2400" dirty="0">
                <a:solidFill>
                  <a:srgbClr val="000000"/>
                </a:solidFill>
                <a:latin typeface="Gill Sans MT"/>
                <a:cs typeface="Gill Sans MT"/>
              </a:rPr>
              <a:t>, </a:t>
            </a:r>
            <a:r>
              <a:rPr lang="en-US" sz="2400" dirty="0" err="1">
                <a:solidFill>
                  <a:srgbClr val="000000"/>
                </a:solidFill>
                <a:latin typeface="Gill Sans MT"/>
                <a:cs typeface="Gill Sans MT"/>
              </a:rPr>
              <a:t>Megablast</a:t>
            </a:r>
            <a:r>
              <a:rPr lang="en-US" sz="2400" dirty="0">
                <a:solidFill>
                  <a:srgbClr val="000000"/>
                </a:solidFill>
                <a:latin typeface="Gill Sans MT"/>
                <a:cs typeface="Gill Sans MT"/>
              </a:rPr>
              <a:t>, BLAT, and </a:t>
            </a:r>
            <a:r>
              <a:rPr lang="en-US" sz="2400" dirty="0" smtClean="0">
                <a:solidFill>
                  <a:srgbClr val="000000"/>
                </a:solidFill>
                <a:latin typeface="Gill Sans MT"/>
                <a:cs typeface="Gill Sans MT"/>
              </a:rPr>
              <a:t>LASTZ.</a:t>
            </a:r>
          </a:p>
          <a:p>
            <a:pPr>
              <a:lnSpc>
                <a:spcPct val="90000"/>
              </a:lnSpc>
            </a:pPr>
            <a:endParaRPr lang="en-US" sz="2400" dirty="0">
              <a:solidFill>
                <a:srgbClr val="000000"/>
              </a:solidFill>
              <a:latin typeface="Gill Sans MT"/>
              <a:cs typeface="Gill Sans MT"/>
            </a:endParaRPr>
          </a:p>
          <a:p>
            <a:pPr>
              <a:lnSpc>
                <a:spcPct val="90000"/>
              </a:lnSpc>
            </a:pPr>
            <a:r>
              <a:rPr lang="en-US" sz="2400" dirty="0" smtClean="0">
                <a:solidFill>
                  <a:srgbClr val="000000"/>
                </a:solidFill>
                <a:latin typeface="Gill Sans MT"/>
                <a:cs typeface="Gill Sans MT"/>
              </a:rPr>
              <a:t>[3] How can we align tens of millions of short reads to a reference genome?</a:t>
            </a:r>
            <a:endParaRPr lang="en-US" sz="2400" dirty="0">
              <a:solidFill>
                <a:srgbClr val="000000"/>
              </a:solidFill>
              <a:latin typeface="Gill Sans MT"/>
              <a:cs typeface="Gill Sans MT"/>
            </a:endParaRPr>
          </a:p>
        </p:txBody>
      </p:sp>
      <p:sp>
        <p:nvSpPr>
          <p:cNvPr id="77828" name="Line 4"/>
          <p:cNvSpPr>
            <a:spLocks noChangeShapeType="1"/>
          </p:cNvSpPr>
          <p:nvPr/>
        </p:nvSpPr>
        <p:spPr bwMode="auto">
          <a:xfrm>
            <a:off x="1600200" y="1066800"/>
            <a:ext cx="6934200" cy="0"/>
          </a:xfrm>
          <a:prstGeom prst="line">
            <a:avLst/>
          </a:prstGeom>
          <a:noFill/>
          <a:ln w="19050">
            <a:solidFill>
              <a:schemeClr val="tx1"/>
            </a:solidFill>
            <a:round/>
            <a:headEnd/>
            <a:tailEnd/>
          </a:ln>
        </p:spPr>
        <p:txBody>
          <a:bodyPr/>
          <a:lstStyle/>
          <a:p>
            <a:endParaRPr lang="en-US">
              <a:latin typeface="Gill Sans MT"/>
              <a:cs typeface="Gill Sans MT"/>
            </a:endParaRPr>
          </a:p>
        </p:txBody>
      </p:sp>
    </p:spTree>
    <p:extLst>
      <p:ext uri="{BB962C8B-B14F-4D97-AF65-F5344CB8AC3E}">
        <p14:creationId xmlns:p14="http://schemas.microsoft.com/office/powerpoint/2010/main" val="31035815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
          <p:cNvPicPr>
            <a:picLocks noChangeAspect="1"/>
          </p:cNvPicPr>
          <p:nvPr/>
        </p:nvPicPr>
        <p:blipFill rotWithShape="1">
          <a:blip r:embed="rId2">
            <a:extLst>
              <a:ext uri="{28A0092B-C50C-407E-A947-70E740481C1C}">
                <a14:useLocalDpi xmlns:a14="http://schemas.microsoft.com/office/drawing/2010/main" val="0"/>
              </a:ext>
            </a:extLst>
          </a:blip>
          <a:srcRect l="2962" b="41707"/>
          <a:stretch/>
        </p:blipFill>
        <p:spPr bwMode="auto">
          <a:xfrm>
            <a:off x="1080930" y="762000"/>
            <a:ext cx="6158069" cy="561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5.7</a:t>
            </a:r>
          </a:p>
          <a:p>
            <a:r>
              <a:rPr lang="en-US" dirty="0" smtClean="0">
                <a:solidFill>
                  <a:schemeClr val="bg1">
                    <a:lumMod val="50000"/>
                  </a:schemeClr>
                </a:solidFill>
              </a:rPr>
              <a:t>Page </a:t>
            </a:r>
            <a:r>
              <a:rPr lang="en-US" dirty="0" smtClean="0">
                <a:solidFill>
                  <a:schemeClr val="bg1">
                    <a:lumMod val="50000"/>
                  </a:schemeClr>
                </a:solidFill>
              </a:rPr>
              <a:t>180</a:t>
            </a:r>
            <a:endParaRPr lang="en-US" dirty="0">
              <a:solidFill>
                <a:schemeClr val="bg1">
                  <a:lumMod val="50000"/>
                </a:schemeClr>
              </a:solidFill>
            </a:endParaRPr>
          </a:p>
        </p:txBody>
      </p:sp>
      <p:sp>
        <p:nvSpPr>
          <p:cNvPr id="2" name="TextBox 1"/>
          <p:cNvSpPr txBox="1"/>
          <p:nvPr/>
        </p:nvSpPr>
        <p:spPr>
          <a:xfrm>
            <a:off x="1219200" y="152400"/>
            <a:ext cx="7620000" cy="461665"/>
          </a:xfrm>
          <a:prstGeom prst="rect">
            <a:avLst/>
          </a:prstGeom>
          <a:noFill/>
        </p:spPr>
        <p:txBody>
          <a:bodyPr wrap="square" rtlCol="0">
            <a:spAutoFit/>
          </a:bodyPr>
          <a:lstStyle/>
          <a:p>
            <a:r>
              <a:rPr lang="en-US" sz="2400" dirty="0"/>
              <a:t>Choosing a pattern and performing a PHI-BLAST search </a:t>
            </a:r>
            <a:endParaRPr lang="en-US" sz="2400" dirty="0"/>
          </a:p>
        </p:txBody>
      </p:sp>
      <p:sp>
        <p:nvSpPr>
          <p:cNvPr id="5" name="TextBox 4"/>
          <p:cNvSpPr txBox="1"/>
          <p:nvPr/>
        </p:nvSpPr>
        <p:spPr>
          <a:xfrm>
            <a:off x="7239000" y="838200"/>
            <a:ext cx="1676400" cy="1581971"/>
          </a:xfrm>
          <a:prstGeom prst="rect">
            <a:avLst/>
          </a:prstGeom>
          <a:noFill/>
          <a:ln>
            <a:solidFill>
              <a:srgbClr val="000000"/>
            </a:solidFill>
          </a:ln>
        </p:spPr>
        <p:txBody>
          <a:bodyPr wrap="square" rtlCol="0">
            <a:spAutoFit/>
          </a:bodyPr>
          <a:lstStyle/>
          <a:p>
            <a:pPr>
              <a:lnSpc>
                <a:spcPct val="80000"/>
              </a:lnSpc>
            </a:pPr>
            <a:r>
              <a:rPr lang="en-US" sz="2400" dirty="0" smtClean="0"/>
              <a:t>Inspect an alignment, choose a pattern (manually).</a:t>
            </a:r>
            <a:endParaRPr lang="en-US" sz="2400" dirty="0"/>
          </a:p>
        </p:txBody>
      </p:sp>
      <p:sp>
        <p:nvSpPr>
          <p:cNvPr id="6" name="TextBox 5"/>
          <p:cNvSpPr txBox="1"/>
          <p:nvPr/>
        </p:nvSpPr>
        <p:spPr>
          <a:xfrm>
            <a:off x="7239000" y="2609029"/>
            <a:ext cx="1676400" cy="1581971"/>
          </a:xfrm>
          <a:prstGeom prst="rect">
            <a:avLst/>
          </a:prstGeom>
          <a:noFill/>
          <a:ln>
            <a:solidFill>
              <a:srgbClr val="000000"/>
            </a:solidFill>
          </a:ln>
        </p:spPr>
        <p:txBody>
          <a:bodyPr wrap="square" rtlCol="0">
            <a:spAutoFit/>
          </a:bodyPr>
          <a:lstStyle/>
          <a:p>
            <a:pPr>
              <a:lnSpc>
                <a:spcPct val="80000"/>
              </a:lnSpc>
            </a:pPr>
            <a:r>
              <a:rPr lang="en-US" sz="2400" dirty="0" smtClean="0"/>
              <a:t>Follow the rules for the syntax of your pattern.</a:t>
            </a:r>
            <a:endParaRPr lang="en-US" sz="2400" dirty="0"/>
          </a:p>
        </p:txBody>
      </p:sp>
      <p:sp>
        <p:nvSpPr>
          <p:cNvPr id="7" name="TextBox 6"/>
          <p:cNvSpPr txBox="1"/>
          <p:nvPr/>
        </p:nvSpPr>
        <p:spPr>
          <a:xfrm>
            <a:off x="7239000" y="4437829"/>
            <a:ext cx="1676400" cy="2172902"/>
          </a:xfrm>
          <a:prstGeom prst="rect">
            <a:avLst/>
          </a:prstGeom>
          <a:noFill/>
          <a:ln>
            <a:solidFill>
              <a:srgbClr val="000000"/>
            </a:solidFill>
          </a:ln>
        </p:spPr>
        <p:txBody>
          <a:bodyPr wrap="square" rtlCol="0">
            <a:spAutoFit/>
          </a:bodyPr>
          <a:lstStyle/>
          <a:p>
            <a:pPr>
              <a:lnSpc>
                <a:spcPct val="80000"/>
              </a:lnSpc>
            </a:pPr>
            <a:r>
              <a:rPr lang="en-US" sz="2400" dirty="0" smtClean="0"/>
              <a:t>The output includes asterisks indicating the position of your pattern.</a:t>
            </a:r>
            <a:endParaRPr lang="en-US" sz="2400" dirty="0"/>
          </a:p>
        </p:txBody>
      </p:sp>
      <p:sp>
        <p:nvSpPr>
          <p:cNvPr id="8" name="TextBox 7"/>
          <p:cNvSpPr txBox="1"/>
          <p:nvPr/>
        </p:nvSpPr>
        <p:spPr>
          <a:xfrm>
            <a:off x="1447800" y="6400800"/>
            <a:ext cx="5334000" cy="400110"/>
          </a:xfrm>
          <a:prstGeom prst="rect">
            <a:avLst/>
          </a:prstGeom>
          <a:noFill/>
          <a:ln>
            <a:solidFill>
              <a:srgbClr val="000000"/>
            </a:solidFill>
          </a:ln>
        </p:spPr>
        <p:txBody>
          <a:bodyPr wrap="square" rtlCol="0">
            <a:spAutoFit/>
          </a:bodyPr>
          <a:lstStyle/>
          <a:p>
            <a:pPr>
              <a:lnSpc>
                <a:spcPct val="80000"/>
              </a:lnSpc>
            </a:pPr>
            <a:r>
              <a:rPr lang="en-US" sz="2400" dirty="0" smtClean="0"/>
              <a:t>Try it to boost sensitivity of your search.</a:t>
            </a:r>
            <a:endParaRPr lang="en-US" sz="2400" dirty="0"/>
          </a:p>
        </p:txBody>
      </p:sp>
    </p:spTree>
    <p:extLst>
      <p:ext uri="{BB962C8B-B14F-4D97-AF65-F5344CB8AC3E}">
        <p14:creationId xmlns:p14="http://schemas.microsoft.com/office/powerpoint/2010/main" val="2324373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3505200"/>
            <a:ext cx="7620000" cy="304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371600" y="1524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371600" y="1003042"/>
            <a:ext cx="7467600" cy="5016758"/>
          </a:xfrm>
          <a:prstGeom prst="rect">
            <a:avLst/>
          </a:prstGeom>
          <a:noFill/>
        </p:spPr>
        <p:txBody>
          <a:bodyPr wrap="square" rtlCol="0">
            <a:spAutoFit/>
          </a:bodyPr>
          <a:lstStyle/>
          <a:p>
            <a:r>
              <a:rPr lang="en-US" sz="2000" dirty="0" smtClean="0"/>
              <a:t>Introduction</a:t>
            </a:r>
          </a:p>
          <a:p>
            <a:r>
              <a:rPr lang="en-US" sz="2000" dirty="0" smtClean="0"/>
              <a:t>Specialized BLAST sites</a:t>
            </a:r>
            <a:endParaRPr lang="en-US" sz="2000" dirty="0"/>
          </a:p>
          <a:p>
            <a:r>
              <a:rPr lang="en-US" sz="2000" dirty="0" smtClean="0"/>
              <a:t>	Organism-</a:t>
            </a:r>
            <a:r>
              <a:rPr lang="en-US" sz="2000" dirty="0"/>
              <a:t>s</a:t>
            </a:r>
            <a:r>
              <a:rPr lang="en-US" sz="2000" dirty="0" smtClean="0"/>
              <a:t>pecific </a:t>
            </a:r>
            <a:r>
              <a:rPr lang="en-US" sz="2000" dirty="0"/>
              <a:t>BLAST </a:t>
            </a:r>
            <a:r>
              <a:rPr lang="en-US" sz="2000" dirty="0" smtClean="0"/>
              <a:t>sites</a:t>
            </a:r>
            <a:r>
              <a:rPr lang="en-US" sz="2000" dirty="0" smtClean="0"/>
              <a:t>; s</a:t>
            </a:r>
            <a:r>
              <a:rPr lang="en-US" sz="2000" dirty="0" smtClean="0"/>
              <a:t>pecialized algorithms</a:t>
            </a:r>
            <a:r>
              <a:rPr lang="en-US" sz="2000" dirty="0"/>
              <a:t/>
            </a:r>
            <a:br>
              <a:rPr lang="en-US" sz="2000" dirty="0"/>
            </a:br>
            <a:r>
              <a:rPr lang="en-US" sz="2000" dirty="0"/>
              <a:t>Finding d</a:t>
            </a:r>
            <a:r>
              <a:rPr lang="en-US" sz="2000" dirty="0" smtClean="0"/>
              <a:t>istantly </a:t>
            </a:r>
            <a:r>
              <a:rPr lang="en-US" sz="2000" dirty="0"/>
              <a:t>r</a:t>
            </a:r>
            <a:r>
              <a:rPr lang="en-US" sz="2000" dirty="0" smtClean="0"/>
              <a:t>elated proteins</a:t>
            </a:r>
            <a:r>
              <a:rPr lang="en-US" sz="2000" dirty="0"/>
              <a:t>: </a:t>
            </a:r>
            <a:r>
              <a:rPr lang="en-US" sz="2000" dirty="0" smtClean="0"/>
              <a:t>PSI-BLAST) </a:t>
            </a:r>
            <a:r>
              <a:rPr lang="en-US" sz="2000" dirty="0"/>
              <a:t>and </a:t>
            </a:r>
            <a:r>
              <a:rPr lang="en-US" sz="2000" dirty="0" smtClean="0"/>
              <a:t>DELTA-</a:t>
            </a:r>
            <a:r>
              <a:rPr lang="en-US" sz="2000" dirty="0"/>
              <a:t>BLAST </a:t>
            </a:r>
            <a:br>
              <a:rPr lang="en-US" sz="2000" dirty="0"/>
            </a:br>
            <a:r>
              <a:rPr lang="en-US" sz="2000" dirty="0" smtClean="0"/>
              <a:t>	Reverse </a:t>
            </a:r>
            <a:r>
              <a:rPr lang="en-US" sz="2000" dirty="0"/>
              <a:t>Position-</a:t>
            </a:r>
            <a:r>
              <a:rPr lang="en-US" sz="2000" dirty="0" smtClean="0"/>
              <a:t>Specific </a:t>
            </a:r>
            <a:r>
              <a:rPr lang="en-US" sz="2000" dirty="0"/>
              <a:t>BLAST </a:t>
            </a:r>
            <a:br>
              <a:rPr lang="en-US" sz="2000" dirty="0"/>
            </a:br>
            <a:r>
              <a:rPr lang="en-US" sz="2000" dirty="0" smtClean="0"/>
              <a:t>	Domain </a:t>
            </a:r>
            <a:r>
              <a:rPr lang="en-US" sz="2000" dirty="0"/>
              <a:t>enhanced lookup time Accelerated </a:t>
            </a:r>
            <a:r>
              <a:rPr lang="en-US" sz="2000" dirty="0" smtClean="0"/>
              <a:t>BLAST (</a:t>
            </a:r>
            <a:r>
              <a:rPr lang="en-US" sz="2000" dirty="0"/>
              <a:t>DELTA-</a:t>
            </a:r>
            <a:r>
              <a:rPr lang="en-US" sz="2000" dirty="0" smtClean="0"/>
              <a:t>BLAST) </a:t>
            </a:r>
            <a:r>
              <a:rPr lang="en-US" sz="2000" dirty="0"/>
              <a:t>	</a:t>
            </a:r>
            <a:r>
              <a:rPr lang="en-US" sz="2000" dirty="0" smtClean="0"/>
              <a:t>Assessing </a:t>
            </a:r>
            <a:r>
              <a:rPr lang="en-US" sz="2000" dirty="0"/>
              <a:t>p</a:t>
            </a:r>
            <a:r>
              <a:rPr lang="en-US" sz="2000" dirty="0" smtClean="0"/>
              <a:t>erformance </a:t>
            </a:r>
            <a:r>
              <a:rPr lang="en-US" sz="2000" dirty="0"/>
              <a:t>of </a:t>
            </a:r>
            <a:r>
              <a:rPr lang="en-US" sz="2000" dirty="0" smtClean="0"/>
              <a:t>PSI-BLAST </a:t>
            </a:r>
            <a:r>
              <a:rPr lang="en-US" sz="2000" dirty="0"/>
              <a:t>and </a:t>
            </a:r>
            <a:r>
              <a:rPr lang="en-US" sz="2000" dirty="0" smtClean="0"/>
              <a:t>DELTA-</a:t>
            </a:r>
            <a:r>
              <a:rPr lang="en-US" sz="2000" dirty="0"/>
              <a:t>BLAST </a:t>
            </a:r>
            <a:br>
              <a:rPr lang="en-US" sz="2000" dirty="0"/>
            </a:br>
            <a:r>
              <a:rPr lang="en-US" sz="2000" dirty="0" smtClean="0"/>
              <a:t>	Pattern-hit </a:t>
            </a:r>
            <a:r>
              <a:rPr lang="en-US" sz="2000" dirty="0"/>
              <a:t>initiated BLAST </a:t>
            </a:r>
            <a:r>
              <a:rPr lang="en-US" sz="2000" dirty="0" smtClean="0"/>
              <a:t>(PHI-BLAST) </a:t>
            </a:r>
            <a:endParaRPr lang="en-US" sz="2000" dirty="0"/>
          </a:p>
          <a:p>
            <a:r>
              <a:rPr lang="en-US" sz="2000" dirty="0"/>
              <a:t>Profile </a:t>
            </a:r>
            <a:r>
              <a:rPr lang="en-US" sz="2000" dirty="0" smtClean="0"/>
              <a:t>searches</a:t>
            </a:r>
            <a:r>
              <a:rPr lang="en-US" sz="2000" dirty="0"/>
              <a:t>: Hidden Markov </a:t>
            </a:r>
            <a:r>
              <a:rPr lang="en-US" sz="2000" dirty="0" smtClean="0"/>
              <a:t>Models</a:t>
            </a:r>
            <a:r>
              <a:rPr lang="en-US" sz="2000" dirty="0"/>
              <a:t> </a:t>
            </a:r>
            <a:r>
              <a:rPr lang="en-US" sz="2000" dirty="0" smtClean="0"/>
              <a:t>and HMMER</a:t>
            </a:r>
            <a:endParaRPr lang="en-US" sz="2000" dirty="0"/>
          </a:p>
          <a:p>
            <a:r>
              <a:rPr lang="en-US" sz="2000" dirty="0" smtClean="0"/>
              <a:t>BLAST-</a:t>
            </a:r>
            <a:r>
              <a:rPr lang="en-US" sz="2000" dirty="0"/>
              <a:t>like </a:t>
            </a:r>
            <a:r>
              <a:rPr lang="en-US" sz="2000" dirty="0" smtClean="0"/>
              <a:t>alignment </a:t>
            </a:r>
            <a:r>
              <a:rPr lang="en-US" sz="2000" dirty="0"/>
              <a:t>tools to </a:t>
            </a:r>
            <a:r>
              <a:rPr lang="en-US" sz="2000" dirty="0" smtClean="0"/>
              <a:t>search </a:t>
            </a:r>
            <a:r>
              <a:rPr lang="en-US" sz="2000" dirty="0"/>
              <a:t>g</a:t>
            </a:r>
            <a:r>
              <a:rPr lang="en-US" sz="2000" dirty="0" smtClean="0"/>
              <a:t>enomic DNA</a:t>
            </a:r>
          </a:p>
          <a:p>
            <a:r>
              <a:rPr lang="en-US" sz="2000" dirty="0"/>
              <a:t>	</a:t>
            </a:r>
            <a:r>
              <a:rPr lang="en-US" sz="2000" dirty="0" smtClean="0"/>
              <a:t>Benchmarking </a:t>
            </a:r>
            <a:r>
              <a:rPr lang="en-US" sz="2000" dirty="0"/>
              <a:t>to </a:t>
            </a:r>
            <a:r>
              <a:rPr lang="en-US" sz="2000" dirty="0" smtClean="0"/>
              <a:t>assess </a:t>
            </a:r>
            <a:r>
              <a:rPr lang="en-US" sz="2000" dirty="0"/>
              <a:t>g</a:t>
            </a:r>
            <a:r>
              <a:rPr lang="en-US" sz="2000" dirty="0" smtClean="0"/>
              <a:t>enomic </a:t>
            </a:r>
            <a:r>
              <a:rPr lang="en-US" sz="2000" dirty="0"/>
              <a:t>a</a:t>
            </a:r>
            <a:r>
              <a:rPr lang="en-US" sz="2000" dirty="0" smtClean="0"/>
              <a:t>lignment performance</a:t>
            </a:r>
          </a:p>
          <a:p>
            <a:r>
              <a:rPr lang="en-US" sz="2000" dirty="0"/>
              <a:t>	</a:t>
            </a:r>
            <a:r>
              <a:rPr lang="en-US" sz="2000" dirty="0" err="1" smtClean="0"/>
              <a:t>PatternHunter</a:t>
            </a:r>
            <a:r>
              <a:rPr lang="en-US" sz="2000" dirty="0" smtClean="0"/>
              <a:t>, BLASTZ,  </a:t>
            </a:r>
            <a:r>
              <a:rPr lang="en-US" sz="2000" dirty="0" err="1" smtClean="0"/>
              <a:t>Enredo</a:t>
            </a:r>
            <a:r>
              <a:rPr lang="en-US" sz="2000" dirty="0"/>
              <a:t>/</a:t>
            </a:r>
            <a:r>
              <a:rPr lang="en-US" sz="2000" dirty="0" smtClean="0"/>
              <a:t>Pecan</a:t>
            </a:r>
            <a:r>
              <a:rPr lang="en-US" sz="2000" dirty="0"/>
              <a:t>, </a:t>
            </a:r>
            <a:r>
              <a:rPr lang="en-US" sz="2000" dirty="0" err="1" smtClean="0"/>
              <a:t>MegaBLAST</a:t>
            </a:r>
            <a:r>
              <a:rPr lang="en-US" sz="2000" dirty="0" smtClean="0"/>
              <a:t>, BLAT, 		LAGAN, SSAHA2</a:t>
            </a:r>
            <a:endParaRPr lang="en-US" sz="2000" dirty="0"/>
          </a:p>
          <a:p>
            <a:r>
              <a:rPr lang="en-US" sz="2000" dirty="0"/>
              <a:t>Aligning </a:t>
            </a:r>
            <a:r>
              <a:rPr lang="en-US" sz="2000" dirty="0" smtClean="0"/>
              <a:t>NGS reads </a:t>
            </a:r>
            <a:r>
              <a:rPr lang="en-US" sz="2000" dirty="0"/>
              <a:t>to a </a:t>
            </a:r>
            <a:r>
              <a:rPr lang="en-US" sz="2000" dirty="0" smtClean="0"/>
              <a:t>reference genome</a:t>
            </a:r>
          </a:p>
          <a:p>
            <a:r>
              <a:rPr lang="en-US" sz="2000" dirty="0"/>
              <a:t>	</a:t>
            </a:r>
            <a:r>
              <a:rPr lang="en-US" sz="2000" dirty="0" smtClean="0"/>
              <a:t>Alignment </a:t>
            </a:r>
            <a:r>
              <a:rPr lang="en-US" sz="2000" dirty="0"/>
              <a:t>b</a:t>
            </a:r>
            <a:r>
              <a:rPr lang="en-US" sz="2000" dirty="0" smtClean="0"/>
              <a:t>ased </a:t>
            </a:r>
            <a:r>
              <a:rPr lang="en-US" sz="2000" dirty="0"/>
              <a:t>on </a:t>
            </a:r>
            <a:r>
              <a:rPr lang="en-US" sz="2000" dirty="0" smtClean="0"/>
              <a:t>hash </a:t>
            </a:r>
            <a:r>
              <a:rPr lang="en-US" sz="2000" dirty="0" smtClean="0"/>
              <a:t>tables</a:t>
            </a:r>
            <a:r>
              <a:rPr lang="en-US" sz="2000" dirty="0" smtClean="0"/>
              <a:t>; </a:t>
            </a:r>
            <a:r>
              <a:rPr lang="en-US" sz="2000" dirty="0" smtClean="0"/>
              <a:t>Burrows</a:t>
            </a:r>
            <a:r>
              <a:rPr lang="en-US" sz="2000" dirty="0"/>
              <a:t>–Wheeler </a:t>
            </a:r>
            <a:r>
              <a:rPr lang="en-US" sz="2000" dirty="0" smtClean="0"/>
              <a:t>transform</a:t>
            </a:r>
            <a:endParaRPr lang="en-US" sz="2000" dirty="0"/>
          </a:p>
          <a:p>
            <a:r>
              <a:rPr lang="en-US" sz="2000" dirty="0" smtClean="0"/>
              <a:t>Perspective</a:t>
            </a:r>
            <a:endParaRPr lang="en-US" sz="2000" dirty="0"/>
          </a:p>
        </p:txBody>
      </p:sp>
    </p:spTree>
    <p:extLst>
      <p:ext uri="{BB962C8B-B14F-4D97-AF65-F5344CB8AC3E}">
        <p14:creationId xmlns:p14="http://schemas.microsoft.com/office/powerpoint/2010/main" val="224760656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1505291" y="166687"/>
            <a:ext cx="6800509" cy="523220"/>
          </a:xfrm>
          <a:prstGeom prst="rect">
            <a:avLst/>
          </a:prstGeom>
          <a:noFill/>
          <a:ln w="9525">
            <a:noFill/>
            <a:miter lim="800000"/>
            <a:headEnd/>
            <a:tailEnd/>
          </a:ln>
        </p:spPr>
        <p:txBody>
          <a:bodyPr wrap="none">
            <a:spAutoFit/>
          </a:bodyPr>
          <a:lstStyle/>
          <a:p>
            <a:pPr eaLnBrk="0" hangingPunct="0"/>
            <a:r>
              <a:rPr lang="en-US" sz="2800" dirty="0">
                <a:solidFill>
                  <a:srgbClr val="000000"/>
                </a:solidFill>
                <a:latin typeface="Gill Sans MT"/>
                <a:cs typeface="Gill Sans MT"/>
              </a:rPr>
              <a:t>Multiple sequence alignment to profile HMMs</a:t>
            </a:r>
          </a:p>
        </p:txBody>
      </p:sp>
      <p:sp>
        <p:nvSpPr>
          <p:cNvPr id="106499" name="Line 3"/>
          <p:cNvSpPr>
            <a:spLocks noChangeShapeType="1"/>
          </p:cNvSpPr>
          <p:nvPr/>
        </p:nvSpPr>
        <p:spPr bwMode="auto">
          <a:xfrm>
            <a:off x="1371600" y="838200"/>
            <a:ext cx="7162800" cy="0"/>
          </a:xfrm>
          <a:prstGeom prst="line">
            <a:avLst/>
          </a:prstGeom>
          <a:noFill/>
          <a:ln w="19050">
            <a:solidFill>
              <a:srgbClr val="000000"/>
            </a:solidFill>
            <a:round/>
            <a:headEnd/>
            <a:tailEnd/>
          </a:ln>
        </p:spPr>
        <p:txBody>
          <a:bodyPr wrap="none" anchor="ctr"/>
          <a:lstStyle/>
          <a:p>
            <a:endParaRPr lang="en-US" sz="2400">
              <a:solidFill>
                <a:srgbClr val="000000"/>
              </a:solidFill>
              <a:latin typeface="Gill Sans MT"/>
              <a:cs typeface="Gill Sans MT"/>
            </a:endParaRPr>
          </a:p>
        </p:txBody>
      </p:sp>
      <p:sp>
        <p:nvSpPr>
          <p:cNvPr id="106500" name="Text Box 4"/>
          <p:cNvSpPr txBox="1">
            <a:spLocks noChangeArrowheads="1"/>
          </p:cNvSpPr>
          <p:nvPr/>
        </p:nvSpPr>
        <p:spPr bwMode="auto">
          <a:xfrm>
            <a:off x="1600200" y="1600200"/>
            <a:ext cx="6629400" cy="4154983"/>
          </a:xfrm>
          <a:prstGeom prst="rect">
            <a:avLst/>
          </a:prstGeom>
          <a:noFill/>
          <a:ln w="9525">
            <a:noFill/>
            <a:miter lim="800000"/>
            <a:headEnd/>
            <a:tailEnd/>
          </a:ln>
        </p:spPr>
        <p:txBody>
          <a:bodyPr>
            <a:spAutoFit/>
          </a:bodyPr>
          <a:lstStyle/>
          <a:p>
            <a:pPr eaLnBrk="0" hangingPunct="0"/>
            <a:r>
              <a:rPr lang="en-US" sz="2400" dirty="0">
                <a:solidFill>
                  <a:srgbClr val="000000"/>
                </a:solidFill>
                <a:latin typeface="Gill Sans MT"/>
                <a:cs typeface="Gill Sans MT"/>
              </a:rPr>
              <a:t>• </a:t>
            </a:r>
            <a:r>
              <a:rPr lang="en-US" sz="2400" dirty="0" smtClean="0">
                <a:solidFill>
                  <a:srgbClr val="000000"/>
                </a:solidFill>
                <a:latin typeface="Gill Sans MT"/>
                <a:cs typeface="Gill Sans MT"/>
              </a:rPr>
              <a:t>In </a:t>
            </a:r>
            <a:r>
              <a:rPr lang="en-US" sz="2400" dirty="0">
                <a:solidFill>
                  <a:srgbClr val="000000"/>
                </a:solidFill>
                <a:latin typeface="Gill Sans MT"/>
                <a:cs typeface="Gill Sans MT"/>
              </a:rPr>
              <a:t>the 1990’s people began to see that aligning sequences to profiles gave much more information than </a:t>
            </a:r>
            <a:r>
              <a:rPr lang="en-US" sz="2400" dirty="0" err="1">
                <a:solidFill>
                  <a:srgbClr val="000000"/>
                </a:solidFill>
                <a:latin typeface="Gill Sans MT"/>
                <a:cs typeface="Gill Sans MT"/>
              </a:rPr>
              <a:t>pairwise</a:t>
            </a:r>
            <a:r>
              <a:rPr lang="en-US" sz="2400" dirty="0">
                <a:solidFill>
                  <a:srgbClr val="000000"/>
                </a:solidFill>
                <a:latin typeface="Gill Sans MT"/>
                <a:cs typeface="Gill Sans MT"/>
              </a:rPr>
              <a:t> alignment alone.</a:t>
            </a:r>
          </a:p>
          <a:p>
            <a:pPr eaLnBrk="0" hangingPunct="0"/>
            <a:endParaRPr lang="en-US" sz="2400" dirty="0">
              <a:solidFill>
                <a:srgbClr val="000000"/>
              </a:solidFill>
              <a:latin typeface="Gill Sans MT"/>
              <a:cs typeface="Gill Sans MT"/>
            </a:endParaRPr>
          </a:p>
          <a:p>
            <a:pPr eaLnBrk="0" hangingPunct="0"/>
            <a:r>
              <a:rPr lang="en-US" sz="2400" dirty="0">
                <a:solidFill>
                  <a:srgbClr val="000000"/>
                </a:solidFill>
                <a:latin typeface="Gill Sans MT"/>
                <a:cs typeface="Gill Sans MT"/>
              </a:rPr>
              <a:t>• Hidden Markov models (HMMs) are “states”</a:t>
            </a:r>
          </a:p>
          <a:p>
            <a:pPr eaLnBrk="0" hangingPunct="0"/>
            <a:r>
              <a:rPr lang="en-US" sz="2400" dirty="0">
                <a:solidFill>
                  <a:srgbClr val="000000"/>
                </a:solidFill>
                <a:latin typeface="Gill Sans MT"/>
                <a:cs typeface="Gill Sans MT"/>
              </a:rPr>
              <a:t>that describe the probability of having a</a:t>
            </a:r>
          </a:p>
          <a:p>
            <a:pPr eaLnBrk="0" hangingPunct="0"/>
            <a:r>
              <a:rPr lang="en-US" sz="2400" dirty="0">
                <a:solidFill>
                  <a:srgbClr val="000000"/>
                </a:solidFill>
                <a:latin typeface="Gill Sans MT"/>
                <a:cs typeface="Gill Sans MT"/>
              </a:rPr>
              <a:t>particular amino acid residue at arranged</a:t>
            </a:r>
          </a:p>
          <a:p>
            <a:pPr eaLnBrk="0" hangingPunct="0"/>
            <a:r>
              <a:rPr lang="en-US" sz="2400" dirty="0">
                <a:solidFill>
                  <a:srgbClr val="000000"/>
                </a:solidFill>
                <a:latin typeface="Gill Sans MT"/>
                <a:cs typeface="Gill Sans MT"/>
              </a:rPr>
              <a:t>in a column of a multiple sequence alignment</a:t>
            </a:r>
          </a:p>
          <a:p>
            <a:pPr eaLnBrk="0" hangingPunct="0"/>
            <a:endParaRPr lang="en-US" sz="2400" dirty="0">
              <a:solidFill>
                <a:srgbClr val="000000"/>
              </a:solidFill>
              <a:latin typeface="Gill Sans MT"/>
              <a:cs typeface="Gill Sans MT"/>
            </a:endParaRPr>
          </a:p>
          <a:p>
            <a:pPr eaLnBrk="0" hangingPunct="0"/>
            <a:r>
              <a:rPr lang="en-US" sz="2400" dirty="0">
                <a:solidFill>
                  <a:srgbClr val="000000"/>
                </a:solidFill>
                <a:latin typeface="Gill Sans MT"/>
                <a:cs typeface="Gill Sans MT"/>
              </a:rPr>
              <a:t>• HMMs are probabilistic </a:t>
            </a:r>
            <a:r>
              <a:rPr lang="en-US" sz="2400" dirty="0" smtClean="0">
                <a:solidFill>
                  <a:srgbClr val="000000"/>
                </a:solidFill>
                <a:latin typeface="Gill Sans MT"/>
                <a:cs typeface="Gill Sans MT"/>
              </a:rPr>
              <a:t>models</a:t>
            </a:r>
            <a:r>
              <a:rPr lang="en-US" sz="2400" dirty="0">
                <a:solidFill>
                  <a:srgbClr val="000000"/>
                </a:solidFill>
                <a:latin typeface="Gill Sans MT"/>
                <a:cs typeface="Gill Sans MT"/>
              </a:rPr>
              <a:t> </a:t>
            </a:r>
            <a:r>
              <a:rPr lang="en-US" sz="2400" dirty="0" smtClean="0">
                <a:solidFill>
                  <a:srgbClr val="000000"/>
                </a:solidFill>
                <a:latin typeface="Gill Sans MT"/>
                <a:cs typeface="Gill Sans MT"/>
              </a:rPr>
              <a:t>(unlike DELTA-BLAST and PSI-BLAST)</a:t>
            </a:r>
            <a:endParaRPr lang="en-US" sz="2400" dirty="0">
              <a:solidFill>
                <a:srgbClr val="000000"/>
              </a:solidFill>
              <a:latin typeface="Gill Sans MT"/>
              <a:cs typeface="Gill Sans MT"/>
            </a:endParaRPr>
          </a:p>
        </p:txBody>
      </p:sp>
    </p:spTree>
    <p:extLst>
      <p:ext uri="{BB962C8B-B14F-4D97-AF65-F5344CB8AC3E}">
        <p14:creationId xmlns:p14="http://schemas.microsoft.com/office/powerpoint/2010/main" val="287390888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685800" y="152400"/>
            <a:ext cx="7772400" cy="1143000"/>
          </a:xfrm>
          <a:ln>
            <a:noFill/>
          </a:ln>
        </p:spPr>
        <p:txBody>
          <a:bodyPr/>
          <a:lstStyle/>
          <a:p>
            <a:pPr eaLnBrk="1" hangingPunct="1"/>
            <a:r>
              <a:rPr lang="en-US" sz="2800" dirty="0" smtClean="0">
                <a:solidFill>
                  <a:srgbClr val="000000"/>
                </a:solidFill>
                <a:latin typeface="Arial" charset="0"/>
              </a:rPr>
              <a:t>Simple Markov Model</a:t>
            </a:r>
          </a:p>
        </p:txBody>
      </p:sp>
      <p:pic>
        <p:nvPicPr>
          <p:cNvPr id="107523" name="Picture 3"/>
          <p:cNvPicPr>
            <a:picLocks noChangeAspect="1" noChangeArrowheads="1"/>
          </p:cNvPicPr>
          <p:nvPr/>
        </p:nvPicPr>
        <p:blipFill>
          <a:blip r:embed="rId3" cstate="print"/>
          <a:srcRect/>
          <a:stretch>
            <a:fillRect/>
          </a:stretch>
        </p:blipFill>
        <p:spPr bwMode="auto">
          <a:xfrm>
            <a:off x="457200" y="1524000"/>
            <a:ext cx="2857500" cy="3810000"/>
          </a:xfrm>
          <a:prstGeom prst="rect">
            <a:avLst/>
          </a:prstGeom>
          <a:noFill/>
          <a:ln w="9525">
            <a:solidFill>
              <a:srgbClr val="000000"/>
            </a:solidFill>
            <a:miter lim="800000"/>
            <a:headEnd/>
            <a:tailEnd/>
          </a:ln>
        </p:spPr>
      </p:pic>
      <p:sp>
        <p:nvSpPr>
          <p:cNvPr id="107524" name="Text Box 4"/>
          <p:cNvSpPr txBox="1">
            <a:spLocks noChangeArrowheads="1"/>
          </p:cNvSpPr>
          <p:nvPr/>
        </p:nvSpPr>
        <p:spPr bwMode="auto">
          <a:xfrm>
            <a:off x="4191000" y="1371600"/>
            <a:ext cx="4495800" cy="784830"/>
          </a:xfrm>
          <a:prstGeom prst="rect">
            <a:avLst/>
          </a:prstGeom>
          <a:noFill/>
          <a:ln w="9525">
            <a:solidFill>
              <a:srgbClr val="000000"/>
            </a:solidFill>
            <a:miter lim="800000"/>
            <a:headEnd/>
            <a:tailEnd/>
          </a:ln>
        </p:spPr>
        <p:txBody>
          <a:bodyPr>
            <a:spAutoFit/>
          </a:bodyPr>
          <a:lstStyle/>
          <a:p>
            <a:pPr eaLnBrk="0" hangingPunct="0">
              <a:spcBef>
                <a:spcPct val="50000"/>
              </a:spcBef>
            </a:pPr>
            <a:r>
              <a:rPr lang="en-US">
                <a:solidFill>
                  <a:srgbClr val="000000"/>
                </a:solidFill>
                <a:latin typeface="Arial" charset="0"/>
              </a:rPr>
              <a:t>Rain = dog may not want to go outside</a:t>
            </a:r>
          </a:p>
          <a:p>
            <a:pPr eaLnBrk="0" hangingPunct="0">
              <a:spcBef>
                <a:spcPct val="50000"/>
              </a:spcBef>
            </a:pPr>
            <a:r>
              <a:rPr lang="en-US">
                <a:solidFill>
                  <a:srgbClr val="000000"/>
                </a:solidFill>
                <a:latin typeface="Arial" charset="0"/>
              </a:rPr>
              <a:t>Sun = dog will probably go outside</a:t>
            </a:r>
          </a:p>
        </p:txBody>
      </p:sp>
      <p:sp>
        <p:nvSpPr>
          <p:cNvPr id="107525" name="Oval 5"/>
          <p:cNvSpPr>
            <a:spLocks noChangeArrowheads="1"/>
          </p:cNvSpPr>
          <p:nvPr/>
        </p:nvSpPr>
        <p:spPr bwMode="auto">
          <a:xfrm>
            <a:off x="5867400" y="5029200"/>
            <a:ext cx="914400" cy="838200"/>
          </a:xfrm>
          <a:prstGeom prst="ellipse">
            <a:avLst/>
          </a:prstGeom>
          <a:solidFill>
            <a:schemeClr val="bg1"/>
          </a:solidFill>
          <a:ln w="9525">
            <a:solidFill>
              <a:srgbClr val="000000"/>
            </a:solidFill>
            <a:round/>
            <a:headEnd/>
            <a:tailEnd/>
          </a:ln>
        </p:spPr>
        <p:txBody>
          <a:bodyPr wrap="none" anchor="ctr"/>
          <a:lstStyle/>
          <a:p>
            <a:pPr algn="r" eaLnBrk="0" hangingPunct="0"/>
            <a:endParaRPr lang="en-US">
              <a:solidFill>
                <a:srgbClr val="000000"/>
              </a:solidFill>
              <a:latin typeface="Times" charset="0"/>
            </a:endParaRPr>
          </a:p>
        </p:txBody>
      </p:sp>
      <p:sp>
        <p:nvSpPr>
          <p:cNvPr id="107526" name="Oval 6"/>
          <p:cNvSpPr>
            <a:spLocks noChangeArrowheads="1"/>
          </p:cNvSpPr>
          <p:nvPr/>
        </p:nvSpPr>
        <p:spPr bwMode="auto">
          <a:xfrm>
            <a:off x="5867400" y="3352800"/>
            <a:ext cx="914400" cy="838200"/>
          </a:xfrm>
          <a:prstGeom prst="ellipse">
            <a:avLst/>
          </a:prstGeom>
          <a:solidFill>
            <a:schemeClr val="bg1"/>
          </a:solidFill>
          <a:ln w="9525">
            <a:solidFill>
              <a:srgbClr val="000000"/>
            </a:solidFill>
            <a:round/>
            <a:headEnd/>
            <a:tailEnd/>
          </a:ln>
        </p:spPr>
        <p:txBody>
          <a:bodyPr wrap="none" anchor="ctr"/>
          <a:lstStyle/>
          <a:p>
            <a:endParaRPr lang="en-US">
              <a:solidFill>
                <a:srgbClr val="000000"/>
              </a:solidFill>
            </a:endParaRPr>
          </a:p>
        </p:txBody>
      </p:sp>
      <p:sp>
        <p:nvSpPr>
          <p:cNvPr id="107527" name="Text Box 7"/>
          <p:cNvSpPr txBox="1">
            <a:spLocks noChangeArrowheads="1"/>
          </p:cNvSpPr>
          <p:nvPr/>
        </p:nvSpPr>
        <p:spPr bwMode="auto">
          <a:xfrm>
            <a:off x="6096000" y="5221288"/>
            <a:ext cx="351378" cy="369332"/>
          </a:xfrm>
          <a:prstGeom prst="rect">
            <a:avLst/>
          </a:prstGeom>
          <a:noFill/>
          <a:ln w="9525">
            <a:solidFill>
              <a:srgbClr val="000000"/>
            </a:solidFill>
            <a:miter lim="800000"/>
            <a:headEnd/>
            <a:tailEnd/>
          </a:ln>
        </p:spPr>
        <p:txBody>
          <a:bodyPr wrap="none">
            <a:spAutoFit/>
          </a:bodyPr>
          <a:lstStyle/>
          <a:p>
            <a:pPr eaLnBrk="0" hangingPunct="0"/>
            <a:r>
              <a:rPr lang="en-US">
                <a:solidFill>
                  <a:srgbClr val="000000"/>
                </a:solidFill>
                <a:latin typeface="Arial" charset="0"/>
              </a:rPr>
              <a:t>R</a:t>
            </a:r>
          </a:p>
        </p:txBody>
      </p:sp>
      <p:sp>
        <p:nvSpPr>
          <p:cNvPr id="107528" name="Text Box 8"/>
          <p:cNvSpPr txBox="1">
            <a:spLocks noChangeArrowheads="1"/>
          </p:cNvSpPr>
          <p:nvPr/>
        </p:nvSpPr>
        <p:spPr bwMode="auto">
          <a:xfrm>
            <a:off x="6096000" y="3505200"/>
            <a:ext cx="338629" cy="369332"/>
          </a:xfrm>
          <a:prstGeom prst="rect">
            <a:avLst/>
          </a:prstGeom>
          <a:noFill/>
          <a:ln w="9525">
            <a:solidFill>
              <a:srgbClr val="000000"/>
            </a:solidFill>
            <a:miter lim="800000"/>
            <a:headEnd/>
            <a:tailEnd/>
          </a:ln>
        </p:spPr>
        <p:txBody>
          <a:bodyPr wrap="none">
            <a:spAutoFit/>
          </a:bodyPr>
          <a:lstStyle/>
          <a:p>
            <a:pPr eaLnBrk="0" hangingPunct="0"/>
            <a:r>
              <a:rPr lang="en-US">
                <a:solidFill>
                  <a:srgbClr val="000000"/>
                </a:solidFill>
                <a:latin typeface="Arial" charset="0"/>
              </a:rPr>
              <a:t>S</a:t>
            </a:r>
          </a:p>
        </p:txBody>
      </p:sp>
      <p:sp>
        <p:nvSpPr>
          <p:cNvPr id="107529" name="Freeform 9"/>
          <p:cNvSpPr>
            <a:spLocks/>
          </p:cNvSpPr>
          <p:nvPr/>
        </p:nvSpPr>
        <p:spPr bwMode="auto">
          <a:xfrm>
            <a:off x="6553200" y="4191000"/>
            <a:ext cx="241300" cy="838200"/>
          </a:xfrm>
          <a:custGeom>
            <a:avLst/>
            <a:gdLst>
              <a:gd name="T0" fmla="*/ 2147483647 w 152"/>
              <a:gd name="T1" fmla="*/ 0 h 528"/>
              <a:gd name="T2" fmla="*/ 2147483647 w 152"/>
              <a:gd name="T3" fmla="*/ 2147483647 h 528"/>
              <a:gd name="T4" fmla="*/ 0 w 152"/>
              <a:gd name="T5" fmla="*/ 2147483647 h 528"/>
              <a:gd name="T6" fmla="*/ 0 60000 65536"/>
              <a:gd name="T7" fmla="*/ 0 60000 65536"/>
              <a:gd name="T8" fmla="*/ 0 60000 65536"/>
              <a:gd name="T9" fmla="*/ 0 w 152"/>
              <a:gd name="T10" fmla="*/ 0 h 528"/>
              <a:gd name="T11" fmla="*/ 152 w 152"/>
              <a:gd name="T12" fmla="*/ 528 h 528"/>
            </a:gdLst>
            <a:ahLst/>
            <a:cxnLst>
              <a:cxn ang="T6">
                <a:pos x="T0" y="T1"/>
              </a:cxn>
              <a:cxn ang="T7">
                <a:pos x="T2" y="T3"/>
              </a:cxn>
              <a:cxn ang="T8">
                <a:pos x="T4" y="T5"/>
              </a:cxn>
            </a:cxnLst>
            <a:rect l="T9" t="T10" r="T11" b="T12"/>
            <a:pathLst>
              <a:path w="152" h="528">
                <a:moveTo>
                  <a:pt x="48" y="0"/>
                </a:moveTo>
                <a:cubicBezTo>
                  <a:pt x="100" y="100"/>
                  <a:pt x="152" y="200"/>
                  <a:pt x="144" y="288"/>
                </a:cubicBezTo>
                <a:cubicBezTo>
                  <a:pt x="136" y="376"/>
                  <a:pt x="24" y="488"/>
                  <a:pt x="0" y="528"/>
                </a:cubicBezTo>
              </a:path>
            </a:pathLst>
          </a:custGeom>
          <a:noFill/>
          <a:ln w="9525">
            <a:solidFill>
              <a:srgbClr val="000000"/>
            </a:solidFill>
            <a:round/>
            <a:headEnd type="triangle" w="med" len="med"/>
            <a:tailEnd/>
          </a:ln>
        </p:spPr>
        <p:txBody>
          <a:bodyPr wrap="none" anchor="ctr"/>
          <a:lstStyle/>
          <a:p>
            <a:endParaRPr lang="en-US">
              <a:solidFill>
                <a:srgbClr val="000000"/>
              </a:solidFill>
            </a:endParaRPr>
          </a:p>
        </p:txBody>
      </p:sp>
      <p:sp>
        <p:nvSpPr>
          <p:cNvPr id="107530" name="Freeform 10"/>
          <p:cNvSpPr>
            <a:spLocks/>
          </p:cNvSpPr>
          <p:nvPr/>
        </p:nvSpPr>
        <p:spPr bwMode="auto">
          <a:xfrm flipH="1">
            <a:off x="5943600" y="4191000"/>
            <a:ext cx="228600" cy="838200"/>
          </a:xfrm>
          <a:custGeom>
            <a:avLst/>
            <a:gdLst>
              <a:gd name="T0" fmla="*/ 2147483647 w 152"/>
              <a:gd name="T1" fmla="*/ 0 h 528"/>
              <a:gd name="T2" fmla="*/ 2147483647 w 152"/>
              <a:gd name="T3" fmla="*/ 2147483647 h 528"/>
              <a:gd name="T4" fmla="*/ 0 w 152"/>
              <a:gd name="T5" fmla="*/ 2147483647 h 528"/>
              <a:gd name="T6" fmla="*/ 0 60000 65536"/>
              <a:gd name="T7" fmla="*/ 0 60000 65536"/>
              <a:gd name="T8" fmla="*/ 0 60000 65536"/>
              <a:gd name="T9" fmla="*/ 0 w 152"/>
              <a:gd name="T10" fmla="*/ 0 h 528"/>
              <a:gd name="T11" fmla="*/ 152 w 152"/>
              <a:gd name="T12" fmla="*/ 528 h 528"/>
            </a:gdLst>
            <a:ahLst/>
            <a:cxnLst>
              <a:cxn ang="T6">
                <a:pos x="T0" y="T1"/>
              </a:cxn>
              <a:cxn ang="T7">
                <a:pos x="T2" y="T3"/>
              </a:cxn>
              <a:cxn ang="T8">
                <a:pos x="T4" y="T5"/>
              </a:cxn>
            </a:cxnLst>
            <a:rect l="T9" t="T10" r="T11" b="T12"/>
            <a:pathLst>
              <a:path w="152" h="528">
                <a:moveTo>
                  <a:pt x="48" y="0"/>
                </a:moveTo>
                <a:cubicBezTo>
                  <a:pt x="100" y="100"/>
                  <a:pt x="152" y="200"/>
                  <a:pt x="144" y="288"/>
                </a:cubicBezTo>
                <a:cubicBezTo>
                  <a:pt x="136" y="376"/>
                  <a:pt x="24" y="488"/>
                  <a:pt x="0" y="528"/>
                </a:cubicBezTo>
              </a:path>
            </a:pathLst>
          </a:custGeom>
          <a:noFill/>
          <a:ln w="9525">
            <a:solidFill>
              <a:srgbClr val="000000"/>
            </a:solidFill>
            <a:round/>
            <a:headEnd/>
            <a:tailEnd type="triangle" w="med" len="med"/>
          </a:ln>
        </p:spPr>
        <p:txBody>
          <a:bodyPr wrap="none" anchor="ctr"/>
          <a:lstStyle/>
          <a:p>
            <a:endParaRPr lang="en-US">
              <a:solidFill>
                <a:srgbClr val="000000"/>
              </a:solidFill>
            </a:endParaRPr>
          </a:p>
        </p:txBody>
      </p:sp>
      <p:sp>
        <p:nvSpPr>
          <p:cNvPr id="107531" name="Freeform 11"/>
          <p:cNvSpPr>
            <a:spLocks/>
          </p:cNvSpPr>
          <p:nvPr/>
        </p:nvSpPr>
        <p:spPr bwMode="auto">
          <a:xfrm>
            <a:off x="6400800" y="2908300"/>
            <a:ext cx="723900" cy="673100"/>
          </a:xfrm>
          <a:custGeom>
            <a:avLst/>
            <a:gdLst>
              <a:gd name="T0" fmla="*/ 2147483647 w 368"/>
              <a:gd name="T1" fmla="*/ 2147483647 h 376"/>
              <a:gd name="T2" fmla="*/ 2147483647 w 368"/>
              <a:gd name="T3" fmla="*/ 2147483647 h 376"/>
              <a:gd name="T4" fmla="*/ 2147483647 w 368"/>
              <a:gd name="T5" fmla="*/ 2147483647 h 376"/>
              <a:gd name="T6" fmla="*/ 2147483647 w 368"/>
              <a:gd name="T7" fmla="*/ 2147483647 h 376"/>
              <a:gd name="T8" fmla="*/ 0 60000 65536"/>
              <a:gd name="T9" fmla="*/ 0 60000 65536"/>
              <a:gd name="T10" fmla="*/ 0 60000 65536"/>
              <a:gd name="T11" fmla="*/ 0 60000 65536"/>
              <a:gd name="T12" fmla="*/ 0 w 368"/>
              <a:gd name="T13" fmla="*/ 0 h 376"/>
              <a:gd name="T14" fmla="*/ 368 w 368"/>
              <a:gd name="T15" fmla="*/ 376 h 376"/>
            </a:gdLst>
            <a:ahLst/>
            <a:cxnLst>
              <a:cxn ang="T8">
                <a:pos x="T0" y="T1"/>
              </a:cxn>
              <a:cxn ang="T9">
                <a:pos x="T2" y="T3"/>
              </a:cxn>
              <a:cxn ang="T10">
                <a:pos x="T4" y="T5"/>
              </a:cxn>
              <a:cxn ang="T11">
                <a:pos x="T6" y="T7"/>
              </a:cxn>
            </a:cxnLst>
            <a:rect l="T12" t="T13" r="T14" b="T15"/>
            <a:pathLst>
              <a:path w="368" h="376">
                <a:moveTo>
                  <a:pt x="8" y="328"/>
                </a:moveTo>
                <a:cubicBezTo>
                  <a:pt x="4" y="204"/>
                  <a:pt x="0" y="80"/>
                  <a:pt x="56" y="40"/>
                </a:cubicBezTo>
                <a:cubicBezTo>
                  <a:pt x="112" y="0"/>
                  <a:pt x="320" y="32"/>
                  <a:pt x="344" y="88"/>
                </a:cubicBezTo>
                <a:cubicBezTo>
                  <a:pt x="368" y="144"/>
                  <a:pt x="232" y="328"/>
                  <a:pt x="200" y="376"/>
                </a:cubicBezTo>
              </a:path>
            </a:pathLst>
          </a:custGeom>
          <a:noFill/>
          <a:ln w="9525">
            <a:solidFill>
              <a:srgbClr val="000000"/>
            </a:solidFill>
            <a:round/>
            <a:headEnd/>
            <a:tailEnd type="triangle" w="med" len="med"/>
          </a:ln>
        </p:spPr>
        <p:txBody>
          <a:bodyPr wrap="none" anchor="ctr"/>
          <a:lstStyle/>
          <a:p>
            <a:endParaRPr lang="en-US">
              <a:solidFill>
                <a:srgbClr val="000000"/>
              </a:solidFill>
            </a:endParaRPr>
          </a:p>
        </p:txBody>
      </p:sp>
      <p:sp>
        <p:nvSpPr>
          <p:cNvPr id="107532" name="Freeform 12"/>
          <p:cNvSpPr>
            <a:spLocks/>
          </p:cNvSpPr>
          <p:nvPr/>
        </p:nvSpPr>
        <p:spPr bwMode="auto">
          <a:xfrm flipH="1" flipV="1">
            <a:off x="5753100" y="5791200"/>
            <a:ext cx="723900" cy="914400"/>
          </a:xfrm>
          <a:custGeom>
            <a:avLst/>
            <a:gdLst>
              <a:gd name="T0" fmla="*/ 2147483647 w 368"/>
              <a:gd name="T1" fmla="*/ 2147483647 h 376"/>
              <a:gd name="T2" fmla="*/ 2147483647 w 368"/>
              <a:gd name="T3" fmla="*/ 2147483647 h 376"/>
              <a:gd name="T4" fmla="*/ 2147483647 w 368"/>
              <a:gd name="T5" fmla="*/ 2147483647 h 376"/>
              <a:gd name="T6" fmla="*/ 2147483647 w 368"/>
              <a:gd name="T7" fmla="*/ 2147483647 h 376"/>
              <a:gd name="T8" fmla="*/ 0 60000 65536"/>
              <a:gd name="T9" fmla="*/ 0 60000 65536"/>
              <a:gd name="T10" fmla="*/ 0 60000 65536"/>
              <a:gd name="T11" fmla="*/ 0 60000 65536"/>
              <a:gd name="T12" fmla="*/ 0 w 368"/>
              <a:gd name="T13" fmla="*/ 0 h 376"/>
              <a:gd name="T14" fmla="*/ 368 w 368"/>
              <a:gd name="T15" fmla="*/ 376 h 376"/>
            </a:gdLst>
            <a:ahLst/>
            <a:cxnLst>
              <a:cxn ang="T8">
                <a:pos x="T0" y="T1"/>
              </a:cxn>
              <a:cxn ang="T9">
                <a:pos x="T2" y="T3"/>
              </a:cxn>
              <a:cxn ang="T10">
                <a:pos x="T4" y="T5"/>
              </a:cxn>
              <a:cxn ang="T11">
                <a:pos x="T6" y="T7"/>
              </a:cxn>
            </a:cxnLst>
            <a:rect l="T12" t="T13" r="T14" b="T15"/>
            <a:pathLst>
              <a:path w="368" h="376">
                <a:moveTo>
                  <a:pt x="8" y="328"/>
                </a:moveTo>
                <a:cubicBezTo>
                  <a:pt x="4" y="204"/>
                  <a:pt x="0" y="80"/>
                  <a:pt x="56" y="40"/>
                </a:cubicBezTo>
                <a:cubicBezTo>
                  <a:pt x="112" y="0"/>
                  <a:pt x="320" y="32"/>
                  <a:pt x="344" y="88"/>
                </a:cubicBezTo>
                <a:cubicBezTo>
                  <a:pt x="368" y="144"/>
                  <a:pt x="232" y="328"/>
                  <a:pt x="200" y="376"/>
                </a:cubicBezTo>
              </a:path>
            </a:pathLst>
          </a:custGeom>
          <a:noFill/>
          <a:ln w="9525">
            <a:solidFill>
              <a:srgbClr val="000000"/>
            </a:solidFill>
            <a:round/>
            <a:headEnd/>
            <a:tailEnd type="triangle" w="med" len="med"/>
          </a:ln>
        </p:spPr>
        <p:txBody>
          <a:bodyPr wrap="none" anchor="ctr"/>
          <a:lstStyle/>
          <a:p>
            <a:endParaRPr lang="en-US">
              <a:solidFill>
                <a:srgbClr val="000000"/>
              </a:solidFill>
            </a:endParaRPr>
          </a:p>
        </p:txBody>
      </p:sp>
      <p:sp>
        <p:nvSpPr>
          <p:cNvPr id="107533" name="Text Box 13"/>
          <p:cNvSpPr txBox="1">
            <a:spLocks noChangeArrowheads="1"/>
          </p:cNvSpPr>
          <p:nvPr/>
        </p:nvSpPr>
        <p:spPr bwMode="auto">
          <a:xfrm>
            <a:off x="5181600" y="4383088"/>
            <a:ext cx="633933" cy="369332"/>
          </a:xfrm>
          <a:prstGeom prst="rect">
            <a:avLst/>
          </a:prstGeom>
          <a:noFill/>
          <a:ln w="9525">
            <a:solidFill>
              <a:srgbClr val="000000"/>
            </a:solidFill>
            <a:miter lim="800000"/>
            <a:headEnd/>
            <a:tailEnd/>
          </a:ln>
        </p:spPr>
        <p:txBody>
          <a:bodyPr wrap="none">
            <a:spAutoFit/>
          </a:bodyPr>
          <a:lstStyle/>
          <a:p>
            <a:pPr eaLnBrk="0" hangingPunct="0"/>
            <a:r>
              <a:rPr lang="en-US">
                <a:solidFill>
                  <a:srgbClr val="000000"/>
                </a:solidFill>
                <a:latin typeface="Arial" charset="0"/>
              </a:rPr>
              <a:t>0.15</a:t>
            </a:r>
            <a:endParaRPr lang="en-US">
              <a:solidFill>
                <a:srgbClr val="000000"/>
              </a:solidFill>
              <a:latin typeface="Times" charset="0"/>
            </a:endParaRPr>
          </a:p>
        </p:txBody>
      </p:sp>
      <p:sp>
        <p:nvSpPr>
          <p:cNvPr id="107534" name="Text Box 14"/>
          <p:cNvSpPr txBox="1">
            <a:spLocks noChangeArrowheads="1"/>
          </p:cNvSpPr>
          <p:nvPr/>
        </p:nvSpPr>
        <p:spPr bwMode="auto">
          <a:xfrm>
            <a:off x="7086600" y="2819400"/>
            <a:ext cx="633933" cy="369332"/>
          </a:xfrm>
          <a:prstGeom prst="rect">
            <a:avLst/>
          </a:prstGeom>
          <a:noFill/>
          <a:ln w="9525">
            <a:solidFill>
              <a:srgbClr val="000000"/>
            </a:solidFill>
            <a:miter lim="800000"/>
            <a:headEnd/>
            <a:tailEnd/>
          </a:ln>
        </p:spPr>
        <p:txBody>
          <a:bodyPr wrap="none">
            <a:spAutoFit/>
          </a:bodyPr>
          <a:lstStyle/>
          <a:p>
            <a:pPr eaLnBrk="0" hangingPunct="0"/>
            <a:r>
              <a:rPr lang="en-US">
                <a:solidFill>
                  <a:srgbClr val="000000"/>
                </a:solidFill>
                <a:latin typeface="Arial" charset="0"/>
              </a:rPr>
              <a:t>0.85</a:t>
            </a:r>
            <a:endParaRPr lang="en-US">
              <a:solidFill>
                <a:srgbClr val="000000"/>
              </a:solidFill>
              <a:latin typeface="Times" charset="0"/>
            </a:endParaRPr>
          </a:p>
        </p:txBody>
      </p:sp>
      <p:sp>
        <p:nvSpPr>
          <p:cNvPr id="107535" name="Text Box 15"/>
          <p:cNvSpPr txBox="1">
            <a:spLocks noChangeArrowheads="1"/>
          </p:cNvSpPr>
          <p:nvPr/>
        </p:nvSpPr>
        <p:spPr bwMode="auto">
          <a:xfrm>
            <a:off x="5257800" y="5867400"/>
            <a:ext cx="505555" cy="369332"/>
          </a:xfrm>
          <a:prstGeom prst="rect">
            <a:avLst/>
          </a:prstGeom>
          <a:noFill/>
          <a:ln w="9525">
            <a:solidFill>
              <a:srgbClr val="000000"/>
            </a:solidFill>
            <a:miter lim="800000"/>
            <a:headEnd/>
            <a:tailEnd/>
          </a:ln>
        </p:spPr>
        <p:txBody>
          <a:bodyPr wrap="none">
            <a:spAutoFit/>
          </a:bodyPr>
          <a:lstStyle/>
          <a:p>
            <a:pPr eaLnBrk="0" hangingPunct="0"/>
            <a:r>
              <a:rPr lang="en-US">
                <a:solidFill>
                  <a:srgbClr val="000000"/>
                </a:solidFill>
                <a:latin typeface="Arial" charset="0"/>
              </a:rPr>
              <a:t>0.2</a:t>
            </a:r>
            <a:endParaRPr lang="en-US">
              <a:solidFill>
                <a:srgbClr val="000000"/>
              </a:solidFill>
              <a:latin typeface="Times" charset="0"/>
            </a:endParaRPr>
          </a:p>
        </p:txBody>
      </p:sp>
      <p:sp>
        <p:nvSpPr>
          <p:cNvPr id="107536" name="Text Box 16"/>
          <p:cNvSpPr txBox="1">
            <a:spLocks noChangeArrowheads="1"/>
          </p:cNvSpPr>
          <p:nvPr/>
        </p:nvSpPr>
        <p:spPr bwMode="auto">
          <a:xfrm>
            <a:off x="6858000" y="4267200"/>
            <a:ext cx="505555" cy="369332"/>
          </a:xfrm>
          <a:prstGeom prst="rect">
            <a:avLst/>
          </a:prstGeom>
          <a:noFill/>
          <a:ln w="9525">
            <a:solidFill>
              <a:srgbClr val="000000"/>
            </a:solidFill>
            <a:miter lim="800000"/>
            <a:headEnd/>
            <a:tailEnd/>
          </a:ln>
        </p:spPr>
        <p:txBody>
          <a:bodyPr wrap="none">
            <a:spAutoFit/>
          </a:bodyPr>
          <a:lstStyle/>
          <a:p>
            <a:pPr eaLnBrk="0" hangingPunct="0"/>
            <a:r>
              <a:rPr lang="en-US">
                <a:solidFill>
                  <a:srgbClr val="000000"/>
                </a:solidFill>
                <a:latin typeface="Arial" charset="0"/>
              </a:rPr>
              <a:t>0.8</a:t>
            </a:r>
            <a:endParaRPr lang="en-US">
              <a:solidFill>
                <a:srgbClr val="000000"/>
              </a:solidFill>
              <a:latin typeface="Times" charset="0"/>
            </a:endParaRPr>
          </a:p>
        </p:txBody>
      </p:sp>
      <p:sp>
        <p:nvSpPr>
          <p:cNvPr id="107537" name="Text Box 17"/>
          <p:cNvSpPr txBox="1">
            <a:spLocks noChangeArrowheads="1"/>
          </p:cNvSpPr>
          <p:nvPr/>
        </p:nvSpPr>
        <p:spPr bwMode="auto">
          <a:xfrm>
            <a:off x="0" y="5638800"/>
            <a:ext cx="4098560" cy="923330"/>
          </a:xfrm>
          <a:prstGeom prst="rect">
            <a:avLst/>
          </a:prstGeom>
          <a:noFill/>
          <a:ln w="9525">
            <a:solidFill>
              <a:srgbClr val="000000"/>
            </a:solidFill>
            <a:miter lim="800000"/>
            <a:headEnd/>
            <a:tailEnd/>
          </a:ln>
        </p:spPr>
        <p:txBody>
          <a:bodyPr wrap="none">
            <a:spAutoFit/>
          </a:bodyPr>
          <a:lstStyle/>
          <a:p>
            <a:pPr eaLnBrk="0" hangingPunct="0"/>
            <a:r>
              <a:rPr lang="en-US">
                <a:solidFill>
                  <a:srgbClr val="000000"/>
                </a:solidFill>
                <a:latin typeface="Arial" charset="0"/>
              </a:rPr>
              <a:t>Markov condition = no dependency </a:t>
            </a:r>
          </a:p>
          <a:p>
            <a:pPr eaLnBrk="0" hangingPunct="0"/>
            <a:r>
              <a:rPr lang="en-US">
                <a:solidFill>
                  <a:srgbClr val="000000"/>
                </a:solidFill>
                <a:latin typeface="Arial" charset="0"/>
              </a:rPr>
              <a:t>on anything but nearest previous state</a:t>
            </a:r>
          </a:p>
          <a:p>
            <a:pPr eaLnBrk="0" hangingPunct="0"/>
            <a:r>
              <a:rPr lang="en-US">
                <a:solidFill>
                  <a:srgbClr val="000000"/>
                </a:solidFill>
                <a:latin typeface="Arial" charset="0"/>
              </a:rPr>
              <a:t>(“memoryless”)</a:t>
            </a:r>
          </a:p>
        </p:txBody>
      </p:sp>
      <p:sp>
        <p:nvSpPr>
          <p:cNvPr id="107538" name="Text Box 18"/>
          <p:cNvSpPr txBox="1">
            <a:spLocks noChangeArrowheads="1"/>
          </p:cNvSpPr>
          <p:nvPr/>
        </p:nvSpPr>
        <p:spPr bwMode="auto">
          <a:xfrm>
            <a:off x="7010400" y="5873750"/>
            <a:ext cx="1571126" cy="646331"/>
          </a:xfrm>
          <a:prstGeom prst="rect">
            <a:avLst/>
          </a:prstGeom>
          <a:noFill/>
          <a:ln w="9525">
            <a:solidFill>
              <a:srgbClr val="000000"/>
            </a:solidFill>
            <a:miter lim="800000"/>
            <a:headEnd/>
            <a:tailEnd/>
          </a:ln>
        </p:spPr>
        <p:txBody>
          <a:bodyPr wrap="none">
            <a:spAutoFit/>
          </a:bodyPr>
          <a:lstStyle/>
          <a:p>
            <a:r>
              <a:rPr lang="en-US">
                <a:solidFill>
                  <a:srgbClr val="000000"/>
                </a:solidFill>
              </a:rPr>
              <a:t>courtesy of</a:t>
            </a:r>
          </a:p>
          <a:p>
            <a:r>
              <a:rPr lang="en-US">
                <a:solidFill>
                  <a:srgbClr val="000000"/>
                </a:solidFill>
              </a:rPr>
              <a:t>Sarah Wheelan</a:t>
            </a:r>
          </a:p>
        </p:txBody>
      </p:sp>
    </p:spTree>
    <p:extLst>
      <p:ext uri="{BB962C8B-B14F-4D97-AF65-F5344CB8AC3E}">
        <p14:creationId xmlns:p14="http://schemas.microsoft.com/office/powerpoint/2010/main" val="205791399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685800" y="152400"/>
            <a:ext cx="7772400" cy="1143000"/>
          </a:xfrm>
          <a:ln>
            <a:solidFill>
              <a:schemeClr val="tx1"/>
            </a:solidFill>
          </a:ln>
        </p:spPr>
        <p:txBody>
          <a:bodyPr/>
          <a:lstStyle/>
          <a:p>
            <a:pPr eaLnBrk="1" hangingPunct="1"/>
            <a:r>
              <a:rPr lang="en-US" sz="2800" smtClean="0">
                <a:solidFill>
                  <a:srgbClr val="000000"/>
                </a:solidFill>
                <a:latin typeface="Arial" charset="0"/>
              </a:rPr>
              <a:t>Simple Hidden Markov Model</a:t>
            </a:r>
          </a:p>
        </p:txBody>
      </p:sp>
      <p:sp>
        <p:nvSpPr>
          <p:cNvPr id="108547" name="Text Box 3"/>
          <p:cNvSpPr txBox="1">
            <a:spLocks noChangeArrowheads="1"/>
          </p:cNvSpPr>
          <p:nvPr/>
        </p:nvSpPr>
        <p:spPr bwMode="auto">
          <a:xfrm>
            <a:off x="3505200" y="4343400"/>
            <a:ext cx="4495800" cy="1477328"/>
          </a:xfrm>
          <a:prstGeom prst="rect">
            <a:avLst/>
          </a:prstGeom>
          <a:noFill/>
          <a:ln w="9525">
            <a:solidFill>
              <a:schemeClr val="tx1"/>
            </a:solidFill>
            <a:miter lim="800000"/>
            <a:headEnd/>
            <a:tailEnd/>
          </a:ln>
        </p:spPr>
        <p:txBody>
          <a:bodyPr>
            <a:spAutoFit/>
          </a:bodyPr>
          <a:lstStyle/>
          <a:p>
            <a:pPr eaLnBrk="0" hangingPunct="0">
              <a:spcBef>
                <a:spcPct val="50000"/>
              </a:spcBef>
            </a:pPr>
            <a:r>
              <a:rPr lang="en-US">
                <a:solidFill>
                  <a:srgbClr val="000000"/>
                </a:solidFill>
                <a:latin typeface="Arial" charset="0"/>
              </a:rPr>
              <a:t>Observation: YNNNYYNNNYN</a:t>
            </a:r>
          </a:p>
          <a:p>
            <a:pPr eaLnBrk="0" hangingPunct="0">
              <a:spcBef>
                <a:spcPct val="50000"/>
              </a:spcBef>
            </a:pPr>
            <a:r>
              <a:rPr lang="en-US">
                <a:solidFill>
                  <a:srgbClr val="000000"/>
                </a:solidFill>
                <a:latin typeface="Arial" charset="0"/>
              </a:rPr>
              <a:t>(Y=goes out, N=doesn’t go out)</a:t>
            </a:r>
          </a:p>
          <a:p>
            <a:pPr eaLnBrk="0" hangingPunct="0">
              <a:spcBef>
                <a:spcPct val="50000"/>
              </a:spcBef>
            </a:pPr>
            <a:r>
              <a:rPr lang="en-US">
                <a:solidFill>
                  <a:srgbClr val="000000"/>
                </a:solidFill>
                <a:latin typeface="Arial" charset="0"/>
              </a:rPr>
              <a:t>What is underlying reality (the hidden state chain)?</a:t>
            </a:r>
          </a:p>
        </p:txBody>
      </p:sp>
      <p:sp>
        <p:nvSpPr>
          <p:cNvPr id="108548" name="Oval 4"/>
          <p:cNvSpPr>
            <a:spLocks noChangeArrowheads="1"/>
          </p:cNvSpPr>
          <p:nvPr/>
        </p:nvSpPr>
        <p:spPr bwMode="auto">
          <a:xfrm>
            <a:off x="1371600" y="4038600"/>
            <a:ext cx="914400" cy="838200"/>
          </a:xfrm>
          <a:prstGeom prst="ellipse">
            <a:avLst/>
          </a:prstGeom>
          <a:solidFill>
            <a:schemeClr val="bg1"/>
          </a:solidFill>
          <a:ln w="9525">
            <a:solidFill>
              <a:schemeClr val="tx1"/>
            </a:solidFill>
            <a:round/>
            <a:headEnd/>
            <a:tailEnd/>
          </a:ln>
        </p:spPr>
        <p:txBody>
          <a:bodyPr wrap="none" anchor="ctr"/>
          <a:lstStyle/>
          <a:p>
            <a:pPr algn="r" eaLnBrk="0" hangingPunct="0"/>
            <a:endParaRPr lang="en-US">
              <a:solidFill>
                <a:srgbClr val="000000"/>
              </a:solidFill>
              <a:latin typeface="Times" charset="0"/>
            </a:endParaRPr>
          </a:p>
        </p:txBody>
      </p:sp>
      <p:sp>
        <p:nvSpPr>
          <p:cNvPr id="108549" name="Oval 5"/>
          <p:cNvSpPr>
            <a:spLocks noChangeArrowheads="1"/>
          </p:cNvSpPr>
          <p:nvPr/>
        </p:nvSpPr>
        <p:spPr bwMode="auto">
          <a:xfrm>
            <a:off x="1371600" y="2362200"/>
            <a:ext cx="914400" cy="838200"/>
          </a:xfrm>
          <a:prstGeom prst="ellipse">
            <a:avLst/>
          </a:prstGeom>
          <a:solidFill>
            <a:schemeClr val="bg1"/>
          </a:solidFill>
          <a:ln w="9525">
            <a:solidFill>
              <a:schemeClr val="tx1"/>
            </a:solidFill>
            <a:round/>
            <a:headEnd/>
            <a:tailEnd/>
          </a:ln>
        </p:spPr>
        <p:txBody>
          <a:bodyPr wrap="none" anchor="ctr"/>
          <a:lstStyle/>
          <a:p>
            <a:endParaRPr lang="en-US">
              <a:solidFill>
                <a:srgbClr val="000000"/>
              </a:solidFill>
            </a:endParaRPr>
          </a:p>
        </p:txBody>
      </p:sp>
      <p:sp>
        <p:nvSpPr>
          <p:cNvPr id="108550" name="Text Box 6"/>
          <p:cNvSpPr txBox="1">
            <a:spLocks noChangeArrowheads="1"/>
          </p:cNvSpPr>
          <p:nvPr/>
        </p:nvSpPr>
        <p:spPr bwMode="auto">
          <a:xfrm>
            <a:off x="1600200" y="4230688"/>
            <a:ext cx="351378" cy="369332"/>
          </a:xfrm>
          <a:prstGeom prst="rect">
            <a:avLst/>
          </a:prstGeom>
          <a:noFill/>
          <a:ln w="9525">
            <a:solidFill>
              <a:schemeClr val="tx1"/>
            </a:solidFill>
            <a:miter lim="800000"/>
            <a:headEnd/>
            <a:tailEnd/>
          </a:ln>
        </p:spPr>
        <p:txBody>
          <a:bodyPr wrap="none">
            <a:spAutoFit/>
          </a:bodyPr>
          <a:lstStyle/>
          <a:p>
            <a:pPr eaLnBrk="0" hangingPunct="0"/>
            <a:r>
              <a:rPr lang="en-US">
                <a:solidFill>
                  <a:srgbClr val="000000"/>
                </a:solidFill>
                <a:latin typeface="Arial" charset="0"/>
              </a:rPr>
              <a:t>R</a:t>
            </a:r>
          </a:p>
        </p:txBody>
      </p:sp>
      <p:sp>
        <p:nvSpPr>
          <p:cNvPr id="108551" name="Text Box 7"/>
          <p:cNvSpPr txBox="1">
            <a:spLocks noChangeArrowheads="1"/>
          </p:cNvSpPr>
          <p:nvPr/>
        </p:nvSpPr>
        <p:spPr bwMode="auto">
          <a:xfrm>
            <a:off x="1600200" y="2514600"/>
            <a:ext cx="338629" cy="369332"/>
          </a:xfrm>
          <a:prstGeom prst="rect">
            <a:avLst/>
          </a:prstGeom>
          <a:noFill/>
          <a:ln w="9525">
            <a:solidFill>
              <a:schemeClr val="tx1"/>
            </a:solidFill>
            <a:miter lim="800000"/>
            <a:headEnd/>
            <a:tailEnd/>
          </a:ln>
        </p:spPr>
        <p:txBody>
          <a:bodyPr wrap="none">
            <a:spAutoFit/>
          </a:bodyPr>
          <a:lstStyle/>
          <a:p>
            <a:pPr eaLnBrk="0" hangingPunct="0"/>
            <a:r>
              <a:rPr lang="en-US">
                <a:solidFill>
                  <a:srgbClr val="000000"/>
                </a:solidFill>
                <a:latin typeface="Arial" charset="0"/>
              </a:rPr>
              <a:t>S</a:t>
            </a:r>
          </a:p>
        </p:txBody>
      </p:sp>
      <p:sp>
        <p:nvSpPr>
          <p:cNvPr id="108552" name="Freeform 8"/>
          <p:cNvSpPr>
            <a:spLocks/>
          </p:cNvSpPr>
          <p:nvPr/>
        </p:nvSpPr>
        <p:spPr bwMode="auto">
          <a:xfrm>
            <a:off x="2057400" y="3200400"/>
            <a:ext cx="241300" cy="838200"/>
          </a:xfrm>
          <a:custGeom>
            <a:avLst/>
            <a:gdLst>
              <a:gd name="T0" fmla="*/ 2147483647 w 152"/>
              <a:gd name="T1" fmla="*/ 0 h 528"/>
              <a:gd name="T2" fmla="*/ 2147483647 w 152"/>
              <a:gd name="T3" fmla="*/ 2147483647 h 528"/>
              <a:gd name="T4" fmla="*/ 0 w 152"/>
              <a:gd name="T5" fmla="*/ 2147483647 h 528"/>
              <a:gd name="T6" fmla="*/ 0 60000 65536"/>
              <a:gd name="T7" fmla="*/ 0 60000 65536"/>
              <a:gd name="T8" fmla="*/ 0 60000 65536"/>
              <a:gd name="T9" fmla="*/ 0 w 152"/>
              <a:gd name="T10" fmla="*/ 0 h 528"/>
              <a:gd name="T11" fmla="*/ 152 w 152"/>
              <a:gd name="T12" fmla="*/ 528 h 528"/>
            </a:gdLst>
            <a:ahLst/>
            <a:cxnLst>
              <a:cxn ang="T6">
                <a:pos x="T0" y="T1"/>
              </a:cxn>
              <a:cxn ang="T7">
                <a:pos x="T2" y="T3"/>
              </a:cxn>
              <a:cxn ang="T8">
                <a:pos x="T4" y="T5"/>
              </a:cxn>
            </a:cxnLst>
            <a:rect l="T9" t="T10" r="T11" b="T12"/>
            <a:pathLst>
              <a:path w="152" h="528">
                <a:moveTo>
                  <a:pt x="48" y="0"/>
                </a:moveTo>
                <a:cubicBezTo>
                  <a:pt x="100" y="100"/>
                  <a:pt x="152" y="200"/>
                  <a:pt x="144" y="288"/>
                </a:cubicBezTo>
                <a:cubicBezTo>
                  <a:pt x="136" y="376"/>
                  <a:pt x="24" y="488"/>
                  <a:pt x="0" y="528"/>
                </a:cubicBezTo>
              </a:path>
            </a:pathLst>
          </a:custGeom>
          <a:noFill/>
          <a:ln w="9525">
            <a:solidFill>
              <a:schemeClr val="tx1"/>
            </a:solidFill>
            <a:round/>
            <a:headEnd type="triangle" w="med" len="med"/>
            <a:tailEnd/>
          </a:ln>
        </p:spPr>
        <p:txBody>
          <a:bodyPr wrap="none" anchor="ctr"/>
          <a:lstStyle/>
          <a:p>
            <a:endParaRPr lang="en-US">
              <a:solidFill>
                <a:srgbClr val="000000"/>
              </a:solidFill>
            </a:endParaRPr>
          </a:p>
        </p:txBody>
      </p:sp>
      <p:sp>
        <p:nvSpPr>
          <p:cNvPr id="108553" name="Freeform 9"/>
          <p:cNvSpPr>
            <a:spLocks/>
          </p:cNvSpPr>
          <p:nvPr/>
        </p:nvSpPr>
        <p:spPr bwMode="auto">
          <a:xfrm flipH="1">
            <a:off x="1447800" y="3200400"/>
            <a:ext cx="228600" cy="838200"/>
          </a:xfrm>
          <a:custGeom>
            <a:avLst/>
            <a:gdLst>
              <a:gd name="T0" fmla="*/ 2147483647 w 152"/>
              <a:gd name="T1" fmla="*/ 0 h 528"/>
              <a:gd name="T2" fmla="*/ 2147483647 w 152"/>
              <a:gd name="T3" fmla="*/ 2147483647 h 528"/>
              <a:gd name="T4" fmla="*/ 0 w 152"/>
              <a:gd name="T5" fmla="*/ 2147483647 h 528"/>
              <a:gd name="T6" fmla="*/ 0 60000 65536"/>
              <a:gd name="T7" fmla="*/ 0 60000 65536"/>
              <a:gd name="T8" fmla="*/ 0 60000 65536"/>
              <a:gd name="T9" fmla="*/ 0 w 152"/>
              <a:gd name="T10" fmla="*/ 0 h 528"/>
              <a:gd name="T11" fmla="*/ 152 w 152"/>
              <a:gd name="T12" fmla="*/ 528 h 528"/>
            </a:gdLst>
            <a:ahLst/>
            <a:cxnLst>
              <a:cxn ang="T6">
                <a:pos x="T0" y="T1"/>
              </a:cxn>
              <a:cxn ang="T7">
                <a:pos x="T2" y="T3"/>
              </a:cxn>
              <a:cxn ang="T8">
                <a:pos x="T4" y="T5"/>
              </a:cxn>
            </a:cxnLst>
            <a:rect l="T9" t="T10" r="T11" b="T12"/>
            <a:pathLst>
              <a:path w="152" h="528">
                <a:moveTo>
                  <a:pt x="48" y="0"/>
                </a:moveTo>
                <a:cubicBezTo>
                  <a:pt x="100" y="100"/>
                  <a:pt x="152" y="200"/>
                  <a:pt x="144" y="288"/>
                </a:cubicBezTo>
                <a:cubicBezTo>
                  <a:pt x="136" y="376"/>
                  <a:pt x="24" y="488"/>
                  <a:pt x="0" y="528"/>
                </a:cubicBezTo>
              </a:path>
            </a:pathLst>
          </a:custGeom>
          <a:noFill/>
          <a:ln w="9525">
            <a:solidFill>
              <a:schemeClr val="tx1"/>
            </a:solidFill>
            <a:round/>
            <a:headEnd/>
            <a:tailEnd type="triangle" w="med" len="med"/>
          </a:ln>
        </p:spPr>
        <p:txBody>
          <a:bodyPr wrap="none" anchor="ctr"/>
          <a:lstStyle/>
          <a:p>
            <a:endParaRPr lang="en-US">
              <a:solidFill>
                <a:srgbClr val="000000"/>
              </a:solidFill>
            </a:endParaRPr>
          </a:p>
        </p:txBody>
      </p:sp>
      <p:sp>
        <p:nvSpPr>
          <p:cNvPr id="108554" name="Freeform 10"/>
          <p:cNvSpPr>
            <a:spLocks/>
          </p:cNvSpPr>
          <p:nvPr/>
        </p:nvSpPr>
        <p:spPr bwMode="auto">
          <a:xfrm>
            <a:off x="1905000" y="1917700"/>
            <a:ext cx="723900" cy="673100"/>
          </a:xfrm>
          <a:custGeom>
            <a:avLst/>
            <a:gdLst>
              <a:gd name="T0" fmla="*/ 2147483647 w 368"/>
              <a:gd name="T1" fmla="*/ 2147483647 h 376"/>
              <a:gd name="T2" fmla="*/ 2147483647 w 368"/>
              <a:gd name="T3" fmla="*/ 2147483647 h 376"/>
              <a:gd name="T4" fmla="*/ 2147483647 w 368"/>
              <a:gd name="T5" fmla="*/ 2147483647 h 376"/>
              <a:gd name="T6" fmla="*/ 2147483647 w 368"/>
              <a:gd name="T7" fmla="*/ 2147483647 h 376"/>
              <a:gd name="T8" fmla="*/ 0 60000 65536"/>
              <a:gd name="T9" fmla="*/ 0 60000 65536"/>
              <a:gd name="T10" fmla="*/ 0 60000 65536"/>
              <a:gd name="T11" fmla="*/ 0 60000 65536"/>
              <a:gd name="T12" fmla="*/ 0 w 368"/>
              <a:gd name="T13" fmla="*/ 0 h 376"/>
              <a:gd name="T14" fmla="*/ 368 w 368"/>
              <a:gd name="T15" fmla="*/ 376 h 376"/>
            </a:gdLst>
            <a:ahLst/>
            <a:cxnLst>
              <a:cxn ang="T8">
                <a:pos x="T0" y="T1"/>
              </a:cxn>
              <a:cxn ang="T9">
                <a:pos x="T2" y="T3"/>
              </a:cxn>
              <a:cxn ang="T10">
                <a:pos x="T4" y="T5"/>
              </a:cxn>
              <a:cxn ang="T11">
                <a:pos x="T6" y="T7"/>
              </a:cxn>
            </a:cxnLst>
            <a:rect l="T12" t="T13" r="T14" b="T15"/>
            <a:pathLst>
              <a:path w="368" h="376">
                <a:moveTo>
                  <a:pt x="8" y="328"/>
                </a:moveTo>
                <a:cubicBezTo>
                  <a:pt x="4" y="204"/>
                  <a:pt x="0" y="80"/>
                  <a:pt x="56" y="40"/>
                </a:cubicBezTo>
                <a:cubicBezTo>
                  <a:pt x="112" y="0"/>
                  <a:pt x="320" y="32"/>
                  <a:pt x="344" y="88"/>
                </a:cubicBezTo>
                <a:cubicBezTo>
                  <a:pt x="368" y="144"/>
                  <a:pt x="232" y="328"/>
                  <a:pt x="200" y="376"/>
                </a:cubicBezTo>
              </a:path>
            </a:pathLst>
          </a:custGeom>
          <a:noFill/>
          <a:ln w="9525">
            <a:solidFill>
              <a:schemeClr val="tx1"/>
            </a:solidFill>
            <a:round/>
            <a:headEnd/>
            <a:tailEnd type="triangle" w="med" len="med"/>
          </a:ln>
        </p:spPr>
        <p:txBody>
          <a:bodyPr wrap="none" anchor="ctr"/>
          <a:lstStyle/>
          <a:p>
            <a:endParaRPr lang="en-US">
              <a:solidFill>
                <a:srgbClr val="000000"/>
              </a:solidFill>
            </a:endParaRPr>
          </a:p>
        </p:txBody>
      </p:sp>
      <p:sp>
        <p:nvSpPr>
          <p:cNvPr id="108555" name="Freeform 11"/>
          <p:cNvSpPr>
            <a:spLocks/>
          </p:cNvSpPr>
          <p:nvPr/>
        </p:nvSpPr>
        <p:spPr bwMode="auto">
          <a:xfrm flipH="1" flipV="1">
            <a:off x="1257300" y="4800600"/>
            <a:ext cx="723900" cy="914400"/>
          </a:xfrm>
          <a:custGeom>
            <a:avLst/>
            <a:gdLst>
              <a:gd name="T0" fmla="*/ 2147483647 w 368"/>
              <a:gd name="T1" fmla="*/ 2147483647 h 376"/>
              <a:gd name="T2" fmla="*/ 2147483647 w 368"/>
              <a:gd name="T3" fmla="*/ 2147483647 h 376"/>
              <a:gd name="T4" fmla="*/ 2147483647 w 368"/>
              <a:gd name="T5" fmla="*/ 2147483647 h 376"/>
              <a:gd name="T6" fmla="*/ 2147483647 w 368"/>
              <a:gd name="T7" fmla="*/ 2147483647 h 376"/>
              <a:gd name="T8" fmla="*/ 0 60000 65536"/>
              <a:gd name="T9" fmla="*/ 0 60000 65536"/>
              <a:gd name="T10" fmla="*/ 0 60000 65536"/>
              <a:gd name="T11" fmla="*/ 0 60000 65536"/>
              <a:gd name="T12" fmla="*/ 0 w 368"/>
              <a:gd name="T13" fmla="*/ 0 h 376"/>
              <a:gd name="T14" fmla="*/ 368 w 368"/>
              <a:gd name="T15" fmla="*/ 376 h 376"/>
            </a:gdLst>
            <a:ahLst/>
            <a:cxnLst>
              <a:cxn ang="T8">
                <a:pos x="T0" y="T1"/>
              </a:cxn>
              <a:cxn ang="T9">
                <a:pos x="T2" y="T3"/>
              </a:cxn>
              <a:cxn ang="T10">
                <a:pos x="T4" y="T5"/>
              </a:cxn>
              <a:cxn ang="T11">
                <a:pos x="T6" y="T7"/>
              </a:cxn>
            </a:cxnLst>
            <a:rect l="T12" t="T13" r="T14" b="T15"/>
            <a:pathLst>
              <a:path w="368" h="376">
                <a:moveTo>
                  <a:pt x="8" y="328"/>
                </a:moveTo>
                <a:cubicBezTo>
                  <a:pt x="4" y="204"/>
                  <a:pt x="0" y="80"/>
                  <a:pt x="56" y="40"/>
                </a:cubicBezTo>
                <a:cubicBezTo>
                  <a:pt x="112" y="0"/>
                  <a:pt x="320" y="32"/>
                  <a:pt x="344" y="88"/>
                </a:cubicBezTo>
                <a:cubicBezTo>
                  <a:pt x="368" y="144"/>
                  <a:pt x="232" y="328"/>
                  <a:pt x="200" y="376"/>
                </a:cubicBezTo>
              </a:path>
            </a:pathLst>
          </a:custGeom>
          <a:noFill/>
          <a:ln w="9525">
            <a:solidFill>
              <a:schemeClr val="tx1"/>
            </a:solidFill>
            <a:round/>
            <a:headEnd/>
            <a:tailEnd type="triangle" w="med" len="med"/>
          </a:ln>
        </p:spPr>
        <p:txBody>
          <a:bodyPr wrap="none" anchor="ctr"/>
          <a:lstStyle/>
          <a:p>
            <a:endParaRPr lang="en-US">
              <a:solidFill>
                <a:srgbClr val="000000"/>
              </a:solidFill>
            </a:endParaRPr>
          </a:p>
        </p:txBody>
      </p:sp>
      <p:sp>
        <p:nvSpPr>
          <p:cNvPr id="108556" name="Text Box 12"/>
          <p:cNvSpPr txBox="1">
            <a:spLocks noChangeArrowheads="1"/>
          </p:cNvSpPr>
          <p:nvPr/>
        </p:nvSpPr>
        <p:spPr bwMode="auto">
          <a:xfrm>
            <a:off x="685800" y="3392488"/>
            <a:ext cx="633933" cy="369332"/>
          </a:xfrm>
          <a:prstGeom prst="rect">
            <a:avLst/>
          </a:prstGeom>
          <a:noFill/>
          <a:ln w="9525">
            <a:solidFill>
              <a:schemeClr val="tx1"/>
            </a:solidFill>
            <a:miter lim="800000"/>
            <a:headEnd/>
            <a:tailEnd/>
          </a:ln>
        </p:spPr>
        <p:txBody>
          <a:bodyPr wrap="none">
            <a:spAutoFit/>
          </a:bodyPr>
          <a:lstStyle/>
          <a:p>
            <a:pPr eaLnBrk="0" hangingPunct="0"/>
            <a:r>
              <a:rPr lang="en-US">
                <a:solidFill>
                  <a:srgbClr val="000000"/>
                </a:solidFill>
                <a:latin typeface="Arial" charset="0"/>
              </a:rPr>
              <a:t>0.15</a:t>
            </a:r>
            <a:endParaRPr lang="en-US">
              <a:solidFill>
                <a:srgbClr val="000000"/>
              </a:solidFill>
              <a:latin typeface="Times" charset="0"/>
            </a:endParaRPr>
          </a:p>
        </p:txBody>
      </p:sp>
      <p:sp>
        <p:nvSpPr>
          <p:cNvPr id="108557" name="Text Box 13"/>
          <p:cNvSpPr txBox="1">
            <a:spLocks noChangeArrowheads="1"/>
          </p:cNvSpPr>
          <p:nvPr/>
        </p:nvSpPr>
        <p:spPr bwMode="auto">
          <a:xfrm>
            <a:off x="2590800" y="1828800"/>
            <a:ext cx="633933" cy="369332"/>
          </a:xfrm>
          <a:prstGeom prst="rect">
            <a:avLst/>
          </a:prstGeom>
          <a:noFill/>
          <a:ln w="9525">
            <a:solidFill>
              <a:schemeClr val="tx1"/>
            </a:solidFill>
            <a:miter lim="800000"/>
            <a:headEnd/>
            <a:tailEnd/>
          </a:ln>
        </p:spPr>
        <p:txBody>
          <a:bodyPr wrap="none">
            <a:spAutoFit/>
          </a:bodyPr>
          <a:lstStyle/>
          <a:p>
            <a:pPr eaLnBrk="0" hangingPunct="0"/>
            <a:r>
              <a:rPr lang="en-US">
                <a:solidFill>
                  <a:srgbClr val="000000"/>
                </a:solidFill>
                <a:latin typeface="Arial" charset="0"/>
              </a:rPr>
              <a:t>0.85</a:t>
            </a:r>
            <a:endParaRPr lang="en-US">
              <a:solidFill>
                <a:srgbClr val="000000"/>
              </a:solidFill>
              <a:latin typeface="Times" charset="0"/>
            </a:endParaRPr>
          </a:p>
        </p:txBody>
      </p:sp>
      <p:sp>
        <p:nvSpPr>
          <p:cNvPr id="108558" name="Text Box 14"/>
          <p:cNvSpPr txBox="1">
            <a:spLocks noChangeArrowheads="1"/>
          </p:cNvSpPr>
          <p:nvPr/>
        </p:nvSpPr>
        <p:spPr bwMode="auto">
          <a:xfrm>
            <a:off x="687388" y="5105400"/>
            <a:ext cx="505555" cy="369332"/>
          </a:xfrm>
          <a:prstGeom prst="rect">
            <a:avLst/>
          </a:prstGeom>
          <a:noFill/>
          <a:ln w="9525">
            <a:solidFill>
              <a:schemeClr val="tx1"/>
            </a:solidFill>
            <a:miter lim="800000"/>
            <a:headEnd/>
            <a:tailEnd/>
          </a:ln>
        </p:spPr>
        <p:txBody>
          <a:bodyPr wrap="none">
            <a:spAutoFit/>
          </a:bodyPr>
          <a:lstStyle/>
          <a:p>
            <a:pPr eaLnBrk="0" hangingPunct="0"/>
            <a:r>
              <a:rPr lang="en-US">
                <a:solidFill>
                  <a:srgbClr val="000000"/>
                </a:solidFill>
                <a:latin typeface="Arial" charset="0"/>
              </a:rPr>
              <a:t>0.2</a:t>
            </a:r>
            <a:endParaRPr lang="en-US">
              <a:solidFill>
                <a:srgbClr val="000000"/>
              </a:solidFill>
              <a:latin typeface="Times" charset="0"/>
            </a:endParaRPr>
          </a:p>
        </p:txBody>
      </p:sp>
      <p:sp>
        <p:nvSpPr>
          <p:cNvPr id="108559" name="Text Box 15"/>
          <p:cNvSpPr txBox="1">
            <a:spLocks noChangeArrowheads="1"/>
          </p:cNvSpPr>
          <p:nvPr/>
        </p:nvSpPr>
        <p:spPr bwMode="auto">
          <a:xfrm>
            <a:off x="2209800" y="3124200"/>
            <a:ext cx="608013" cy="369332"/>
          </a:xfrm>
          <a:prstGeom prst="rect">
            <a:avLst/>
          </a:prstGeom>
          <a:noFill/>
          <a:ln w="9525">
            <a:solidFill>
              <a:schemeClr val="tx1"/>
            </a:solidFill>
            <a:miter lim="800000"/>
            <a:headEnd/>
            <a:tailEnd/>
          </a:ln>
        </p:spPr>
        <p:txBody>
          <a:bodyPr>
            <a:spAutoFit/>
          </a:bodyPr>
          <a:lstStyle/>
          <a:p>
            <a:pPr eaLnBrk="0" hangingPunct="0"/>
            <a:r>
              <a:rPr lang="en-US">
                <a:solidFill>
                  <a:srgbClr val="000000"/>
                </a:solidFill>
                <a:latin typeface="Arial" charset="0"/>
              </a:rPr>
              <a:t>0.8</a:t>
            </a:r>
            <a:endParaRPr lang="en-US">
              <a:solidFill>
                <a:srgbClr val="000000"/>
              </a:solidFill>
              <a:latin typeface="Times" charset="0"/>
            </a:endParaRPr>
          </a:p>
        </p:txBody>
      </p:sp>
      <p:sp>
        <p:nvSpPr>
          <p:cNvPr id="108560" name="Text Box 16"/>
          <p:cNvSpPr txBox="1">
            <a:spLocks noChangeArrowheads="1"/>
          </p:cNvSpPr>
          <p:nvPr/>
        </p:nvSpPr>
        <p:spPr bwMode="auto">
          <a:xfrm>
            <a:off x="3581400" y="2133600"/>
            <a:ext cx="4343400" cy="784830"/>
          </a:xfrm>
          <a:prstGeom prst="rect">
            <a:avLst/>
          </a:prstGeom>
          <a:noFill/>
          <a:ln w="9525">
            <a:solidFill>
              <a:schemeClr val="tx1"/>
            </a:solidFill>
            <a:miter lim="800000"/>
            <a:headEnd/>
            <a:tailEnd/>
          </a:ln>
        </p:spPr>
        <p:txBody>
          <a:bodyPr>
            <a:spAutoFit/>
          </a:bodyPr>
          <a:lstStyle/>
          <a:p>
            <a:pPr eaLnBrk="0" hangingPunct="0">
              <a:spcBef>
                <a:spcPct val="50000"/>
              </a:spcBef>
            </a:pPr>
            <a:r>
              <a:rPr lang="en-US">
                <a:solidFill>
                  <a:srgbClr val="000000"/>
                </a:solidFill>
                <a:latin typeface="Arial" charset="0"/>
              </a:rPr>
              <a:t>P(dog goes out in rain) = 0.1</a:t>
            </a:r>
          </a:p>
          <a:p>
            <a:pPr eaLnBrk="0" hangingPunct="0">
              <a:spcBef>
                <a:spcPct val="50000"/>
              </a:spcBef>
            </a:pPr>
            <a:r>
              <a:rPr lang="en-US">
                <a:solidFill>
                  <a:srgbClr val="000000"/>
                </a:solidFill>
                <a:latin typeface="Arial" charset="0"/>
              </a:rPr>
              <a:t>P(dog goes out in sun) = 0.85</a:t>
            </a:r>
          </a:p>
        </p:txBody>
      </p:sp>
    </p:spTree>
    <p:extLst>
      <p:ext uri="{BB962C8B-B14F-4D97-AF65-F5344CB8AC3E}">
        <p14:creationId xmlns:p14="http://schemas.microsoft.com/office/powerpoint/2010/main" val="324306418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spect="1"/>
          </p:cNvPicPr>
          <p:nvPr/>
        </p:nvPicPr>
        <p:blipFill rotWithShape="1">
          <a:blip r:embed="rId2">
            <a:extLst>
              <a:ext uri="{28A0092B-C50C-407E-A947-70E740481C1C}">
                <a14:useLocalDpi xmlns:a14="http://schemas.microsoft.com/office/drawing/2010/main" val="0"/>
              </a:ext>
            </a:extLst>
          </a:blip>
          <a:srcRect l="6954" r="5426" b="35454"/>
          <a:stretch/>
        </p:blipFill>
        <p:spPr bwMode="auto">
          <a:xfrm>
            <a:off x="2514600" y="1262523"/>
            <a:ext cx="6019800" cy="5327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5.8</a:t>
            </a:r>
          </a:p>
          <a:p>
            <a:r>
              <a:rPr lang="en-US" dirty="0" smtClean="0">
                <a:solidFill>
                  <a:schemeClr val="bg1">
                    <a:lumMod val="50000"/>
                  </a:schemeClr>
                </a:solidFill>
              </a:rPr>
              <a:t>Page </a:t>
            </a:r>
            <a:r>
              <a:rPr lang="en-US" dirty="0" smtClean="0">
                <a:solidFill>
                  <a:schemeClr val="bg1">
                    <a:lumMod val="50000"/>
                  </a:schemeClr>
                </a:solidFill>
              </a:rPr>
              <a:t>182</a:t>
            </a:r>
            <a:endParaRPr lang="en-US" dirty="0">
              <a:solidFill>
                <a:schemeClr val="bg1">
                  <a:lumMod val="50000"/>
                </a:schemeClr>
              </a:solidFill>
            </a:endParaRPr>
          </a:p>
        </p:txBody>
      </p:sp>
      <p:sp>
        <p:nvSpPr>
          <p:cNvPr id="2" name="TextBox 1"/>
          <p:cNvSpPr txBox="1"/>
          <p:nvPr/>
        </p:nvSpPr>
        <p:spPr>
          <a:xfrm>
            <a:off x="990600" y="152400"/>
            <a:ext cx="7924800" cy="830997"/>
          </a:xfrm>
          <a:prstGeom prst="rect">
            <a:avLst/>
          </a:prstGeom>
          <a:noFill/>
        </p:spPr>
        <p:txBody>
          <a:bodyPr wrap="square" rtlCol="0">
            <a:spAutoFit/>
          </a:bodyPr>
          <a:lstStyle/>
          <a:p>
            <a:pPr algn="ctr"/>
            <a:r>
              <a:rPr lang="en-US" sz="2400" dirty="0"/>
              <a:t>A hidden Markov model describes the transition probabilities for the alignment of </a:t>
            </a:r>
            <a:r>
              <a:rPr lang="en-US" sz="2400" dirty="0" smtClean="0"/>
              <a:t>nucleotides (shown here</a:t>
            </a:r>
            <a:r>
              <a:rPr lang="en-US" sz="2400" dirty="0"/>
              <a:t>) or amino </a:t>
            </a:r>
            <a:r>
              <a:rPr lang="en-US" sz="2400" dirty="0" smtClean="0"/>
              <a:t>acids</a:t>
            </a:r>
            <a:endParaRPr lang="en-US" sz="2400" dirty="0"/>
          </a:p>
        </p:txBody>
      </p:sp>
    </p:spTree>
    <p:extLst>
      <p:ext uri="{BB962C8B-B14F-4D97-AF65-F5344CB8AC3E}">
        <p14:creationId xmlns:p14="http://schemas.microsoft.com/office/powerpoint/2010/main" val="2620068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3"/>
          <p:cNvPicPr>
            <a:picLocks noChangeAspect="1" noChangeArrowheads="1"/>
          </p:cNvPicPr>
          <p:nvPr/>
        </p:nvPicPr>
        <p:blipFill>
          <a:blip r:embed="rId3" cstate="print"/>
          <a:srcRect/>
          <a:stretch>
            <a:fillRect/>
          </a:stretch>
        </p:blipFill>
        <p:spPr bwMode="auto">
          <a:xfrm>
            <a:off x="563562" y="1600200"/>
            <a:ext cx="3170238" cy="2119313"/>
          </a:xfrm>
          <a:prstGeom prst="rect">
            <a:avLst/>
          </a:prstGeom>
          <a:noFill/>
          <a:ln w="9525">
            <a:noFill/>
            <a:miter lim="800000"/>
            <a:headEnd/>
            <a:tailEnd/>
          </a:ln>
        </p:spPr>
      </p:pic>
      <p:pic>
        <p:nvPicPr>
          <p:cNvPr id="109571" name="Picture 4"/>
          <p:cNvPicPr>
            <a:picLocks noChangeAspect="1" noChangeArrowheads="1"/>
          </p:cNvPicPr>
          <p:nvPr/>
        </p:nvPicPr>
        <p:blipFill>
          <a:blip r:embed="rId4" cstate="print"/>
          <a:srcRect/>
          <a:stretch>
            <a:fillRect/>
          </a:stretch>
        </p:blipFill>
        <p:spPr bwMode="auto">
          <a:xfrm>
            <a:off x="4648200" y="228600"/>
            <a:ext cx="4267200" cy="5522913"/>
          </a:xfrm>
          <a:prstGeom prst="rect">
            <a:avLst/>
          </a:prstGeom>
          <a:noFill/>
          <a:ln w="9525">
            <a:noFill/>
            <a:miter lim="800000"/>
            <a:headEnd/>
            <a:tailEnd/>
          </a:ln>
        </p:spPr>
      </p:pic>
      <p:sp>
        <p:nvSpPr>
          <p:cNvPr id="5" name="Text Box 4"/>
          <p:cNvSpPr txBox="1">
            <a:spLocks noChangeArrowheads="1"/>
          </p:cNvSpPr>
          <p:nvPr/>
        </p:nvSpPr>
        <p:spPr bwMode="auto">
          <a:xfrm>
            <a:off x="152400" y="228600"/>
            <a:ext cx="4267200" cy="1200328"/>
          </a:xfrm>
          <a:prstGeom prst="rect">
            <a:avLst/>
          </a:prstGeom>
          <a:noFill/>
          <a:ln w="9525">
            <a:solidFill>
              <a:schemeClr val="tx1"/>
            </a:solidFill>
            <a:miter lim="800000"/>
            <a:headEnd/>
            <a:tailEnd/>
          </a:ln>
        </p:spPr>
        <p:txBody>
          <a:bodyPr wrap="square">
            <a:spAutoFit/>
          </a:bodyPr>
          <a:lstStyle/>
          <a:p>
            <a:r>
              <a:rPr lang="en-US" sz="2400" dirty="0" smtClean="0">
                <a:solidFill>
                  <a:srgbClr val="000000"/>
                </a:solidFill>
                <a:latin typeface="Gill Sans MT"/>
                <a:cs typeface="Gill Sans MT"/>
              </a:rPr>
              <a:t>Consider five </a:t>
            </a:r>
            <a:r>
              <a:rPr lang="en-US" sz="2400" dirty="0" err="1" smtClean="0">
                <a:solidFill>
                  <a:srgbClr val="000000"/>
                </a:solidFill>
                <a:latin typeface="Gill Sans MT"/>
                <a:cs typeface="Gill Sans MT"/>
              </a:rPr>
              <a:t>globin</a:t>
            </a:r>
            <a:r>
              <a:rPr lang="en-US" sz="2400" dirty="0" smtClean="0">
                <a:solidFill>
                  <a:srgbClr val="000000"/>
                </a:solidFill>
                <a:latin typeface="Gill Sans MT"/>
                <a:cs typeface="Gill Sans MT"/>
              </a:rPr>
              <a:t> protein segments (each consisting of five amino acids)</a:t>
            </a:r>
            <a:endParaRPr lang="en-US" sz="2400" dirty="0">
              <a:solidFill>
                <a:srgbClr val="000000"/>
              </a:solidFill>
              <a:latin typeface="Gill Sans MT"/>
              <a:cs typeface="Gill Sans MT"/>
            </a:endParaRPr>
          </a:p>
        </p:txBody>
      </p:sp>
      <p:sp>
        <p:nvSpPr>
          <p:cNvPr id="6" name="Text Box 4"/>
          <p:cNvSpPr txBox="1">
            <a:spLocks noChangeArrowheads="1"/>
          </p:cNvSpPr>
          <p:nvPr/>
        </p:nvSpPr>
        <p:spPr bwMode="auto">
          <a:xfrm>
            <a:off x="152400" y="3828871"/>
            <a:ext cx="3886200" cy="1569660"/>
          </a:xfrm>
          <a:prstGeom prst="rect">
            <a:avLst/>
          </a:prstGeom>
          <a:noFill/>
          <a:ln w="9525">
            <a:solidFill>
              <a:schemeClr val="tx1"/>
            </a:solidFill>
            <a:miter lim="800000"/>
            <a:headEnd/>
            <a:tailEnd/>
          </a:ln>
        </p:spPr>
        <p:txBody>
          <a:bodyPr wrap="square">
            <a:spAutoFit/>
          </a:bodyPr>
          <a:lstStyle/>
          <a:p>
            <a:r>
              <a:rPr lang="en-US" sz="2400" dirty="0" smtClean="0">
                <a:solidFill>
                  <a:srgbClr val="000000"/>
                </a:solidFill>
                <a:latin typeface="Gill Sans MT"/>
                <a:cs typeface="Gill Sans MT"/>
              </a:rPr>
              <a:t>We can describe the probability of occurrence of an amino acid at each position</a:t>
            </a:r>
            <a:endParaRPr lang="en-US" sz="2400" dirty="0">
              <a:solidFill>
                <a:srgbClr val="000000"/>
              </a:solidFill>
              <a:latin typeface="Gill Sans MT"/>
              <a:cs typeface="Gill Sans MT"/>
            </a:endParaRPr>
          </a:p>
        </p:txBody>
      </p:sp>
      <p:sp>
        <p:nvSpPr>
          <p:cNvPr id="7" name="Right Arrow 6"/>
          <p:cNvSpPr/>
          <p:nvPr/>
        </p:nvSpPr>
        <p:spPr>
          <a:xfrm>
            <a:off x="4038600" y="4267200"/>
            <a:ext cx="533400" cy="457200"/>
          </a:xfrm>
          <a:prstGeom prst="rightArrow">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5191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3"/>
          <p:cNvPicPr>
            <a:picLocks noChangeAspect="1" noChangeArrowheads="1"/>
          </p:cNvPicPr>
          <p:nvPr/>
        </p:nvPicPr>
        <p:blipFill>
          <a:blip r:embed="rId3" cstate="print"/>
          <a:srcRect/>
          <a:stretch>
            <a:fillRect/>
          </a:stretch>
        </p:blipFill>
        <p:spPr bwMode="auto">
          <a:xfrm>
            <a:off x="228600" y="2251075"/>
            <a:ext cx="8534400" cy="3235325"/>
          </a:xfrm>
          <a:prstGeom prst="rect">
            <a:avLst/>
          </a:prstGeom>
          <a:noFill/>
          <a:ln w="9525">
            <a:noFill/>
            <a:miter lim="800000"/>
            <a:headEnd/>
            <a:tailEnd/>
          </a:ln>
        </p:spPr>
      </p:pic>
      <p:sp>
        <p:nvSpPr>
          <p:cNvPr id="4" name="Text Box 4"/>
          <p:cNvSpPr txBox="1">
            <a:spLocks noChangeArrowheads="1"/>
          </p:cNvSpPr>
          <p:nvPr/>
        </p:nvSpPr>
        <p:spPr bwMode="auto">
          <a:xfrm>
            <a:off x="228600" y="152400"/>
            <a:ext cx="8686800" cy="830997"/>
          </a:xfrm>
          <a:prstGeom prst="rect">
            <a:avLst/>
          </a:prstGeom>
          <a:solidFill>
            <a:srgbClr val="FFFFFF"/>
          </a:solidFill>
          <a:ln w="9525">
            <a:solidFill>
              <a:schemeClr val="tx1"/>
            </a:solidFill>
            <a:miter lim="800000"/>
            <a:headEnd/>
            <a:tailEnd/>
          </a:ln>
        </p:spPr>
        <p:txBody>
          <a:bodyPr wrap="square">
            <a:spAutoFit/>
          </a:bodyPr>
          <a:lstStyle/>
          <a:p>
            <a:r>
              <a:rPr lang="en-US" sz="2400" dirty="0" smtClean="0">
                <a:solidFill>
                  <a:srgbClr val="000000"/>
                </a:solidFill>
                <a:latin typeface="Gill Sans MT"/>
                <a:cs typeface="Gill Sans MT"/>
              </a:rPr>
              <a:t>We can further describe the probability of occurrence of a protein sequence we have not encountered (e.g. HARTV)</a:t>
            </a:r>
            <a:endParaRPr lang="en-US" sz="2400" dirty="0">
              <a:solidFill>
                <a:srgbClr val="000000"/>
              </a:solidFill>
              <a:latin typeface="Gill Sans MT"/>
              <a:cs typeface="Gill Sans MT"/>
            </a:endParaRPr>
          </a:p>
        </p:txBody>
      </p:sp>
    </p:spTree>
    <p:extLst>
      <p:ext uri="{BB962C8B-B14F-4D97-AF65-F5344CB8AC3E}">
        <p14:creationId xmlns:p14="http://schemas.microsoft.com/office/powerpoint/2010/main" val="400745137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p:cNvPicPr>
            <a:picLocks noChangeAspect="1"/>
          </p:cNvPicPr>
          <p:nvPr/>
        </p:nvPicPr>
        <p:blipFill rotWithShape="1">
          <a:blip r:embed="rId2">
            <a:extLst>
              <a:ext uri="{28A0092B-C50C-407E-A947-70E740481C1C}">
                <a14:useLocalDpi xmlns:a14="http://schemas.microsoft.com/office/drawing/2010/main" val="0"/>
              </a:ext>
            </a:extLst>
          </a:blip>
          <a:srcRect l="15105" t="14023" r="38460" b="50627"/>
          <a:stretch/>
        </p:blipFill>
        <p:spPr bwMode="auto">
          <a:xfrm>
            <a:off x="5196792" y="914400"/>
            <a:ext cx="3811558"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5.9</a:t>
            </a:r>
          </a:p>
          <a:p>
            <a:r>
              <a:rPr lang="en-US" dirty="0" smtClean="0">
                <a:solidFill>
                  <a:schemeClr val="bg1">
                    <a:lumMod val="50000"/>
                  </a:schemeClr>
                </a:solidFill>
              </a:rPr>
              <a:t>Page </a:t>
            </a:r>
            <a:r>
              <a:rPr lang="en-US" dirty="0" smtClean="0">
                <a:solidFill>
                  <a:schemeClr val="bg1">
                    <a:lumMod val="50000"/>
                  </a:schemeClr>
                </a:solidFill>
              </a:rPr>
              <a:t>183</a:t>
            </a:r>
            <a:endParaRPr lang="en-US" dirty="0">
              <a:solidFill>
                <a:schemeClr val="bg1">
                  <a:lumMod val="50000"/>
                </a:schemeClr>
              </a:solidFill>
            </a:endParaRPr>
          </a:p>
        </p:txBody>
      </p:sp>
      <p:pic>
        <p:nvPicPr>
          <p:cNvPr id="4" name="Picture 1"/>
          <p:cNvPicPr>
            <a:picLocks noChangeAspect="1"/>
          </p:cNvPicPr>
          <p:nvPr/>
        </p:nvPicPr>
        <p:blipFill rotWithShape="1">
          <a:blip r:embed="rId2">
            <a:extLst>
              <a:ext uri="{28A0092B-C50C-407E-A947-70E740481C1C}">
                <a14:useLocalDpi xmlns:a14="http://schemas.microsoft.com/office/drawing/2010/main" val="0"/>
              </a:ext>
            </a:extLst>
          </a:blip>
          <a:srcRect l="15105" r="54933" b="88239"/>
          <a:stretch/>
        </p:blipFill>
        <p:spPr bwMode="auto">
          <a:xfrm>
            <a:off x="228600" y="1752600"/>
            <a:ext cx="362070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p:cNvPicPr>
            <a:picLocks noChangeAspect="1"/>
          </p:cNvPicPr>
          <p:nvPr/>
        </p:nvPicPr>
        <p:blipFill rotWithShape="1">
          <a:blip r:embed="rId2">
            <a:extLst>
              <a:ext uri="{28A0092B-C50C-407E-A947-70E740481C1C}">
                <a14:useLocalDpi xmlns:a14="http://schemas.microsoft.com/office/drawing/2010/main" val="0"/>
              </a:ext>
            </a:extLst>
          </a:blip>
          <a:srcRect l="15105" t="50103" r="14393" b="31116"/>
          <a:stretch/>
        </p:blipFill>
        <p:spPr bwMode="auto">
          <a:xfrm>
            <a:off x="1905000" y="4582114"/>
            <a:ext cx="6416793" cy="2199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228600" y="76200"/>
            <a:ext cx="8686800" cy="830997"/>
          </a:xfrm>
          <a:prstGeom prst="rect">
            <a:avLst/>
          </a:prstGeom>
          <a:solidFill>
            <a:srgbClr val="FFFFFF"/>
          </a:solidFill>
          <a:ln w="9525">
            <a:solidFill>
              <a:schemeClr val="tx1"/>
            </a:solidFill>
            <a:miter lim="800000"/>
            <a:headEnd/>
            <a:tailEnd/>
          </a:ln>
        </p:spPr>
        <p:txBody>
          <a:bodyPr wrap="square">
            <a:spAutoFit/>
          </a:bodyPr>
          <a:lstStyle/>
          <a:p>
            <a:r>
              <a:rPr lang="en-US" sz="2400" dirty="0" smtClean="0">
                <a:solidFill>
                  <a:srgbClr val="000000"/>
                </a:solidFill>
                <a:latin typeface="Gill Sans MT"/>
                <a:cs typeface="Gill Sans MT"/>
              </a:rPr>
              <a:t>We can further describe the probability of occurrence of a protein sequence we have not encountered (e.g. HARTV)</a:t>
            </a:r>
            <a:endParaRPr lang="en-US" sz="2400" dirty="0">
              <a:solidFill>
                <a:srgbClr val="000000"/>
              </a:solidFill>
              <a:latin typeface="Gill Sans MT"/>
              <a:cs typeface="Gill Sans MT"/>
            </a:endParaRPr>
          </a:p>
        </p:txBody>
      </p:sp>
    </p:spTree>
    <p:extLst>
      <p:ext uri="{BB962C8B-B14F-4D97-AF65-F5344CB8AC3E}">
        <p14:creationId xmlns:p14="http://schemas.microsoft.com/office/powerpoint/2010/main" val="3917041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p:cNvPicPr>
            <a:picLocks noChangeAspect="1"/>
          </p:cNvPicPr>
          <p:nvPr/>
        </p:nvPicPr>
        <p:blipFill rotWithShape="1">
          <a:blip r:embed="rId2">
            <a:extLst>
              <a:ext uri="{28A0092B-C50C-407E-A947-70E740481C1C}">
                <a14:useLocalDpi xmlns:a14="http://schemas.microsoft.com/office/drawing/2010/main" val="0"/>
              </a:ext>
            </a:extLst>
          </a:blip>
          <a:srcRect b="34688"/>
          <a:stretch/>
        </p:blipFill>
        <p:spPr bwMode="auto">
          <a:xfrm>
            <a:off x="2133600" y="990600"/>
            <a:ext cx="5816600" cy="580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5.10</a:t>
            </a:r>
          </a:p>
          <a:p>
            <a:r>
              <a:rPr lang="en-US" dirty="0" smtClean="0">
                <a:solidFill>
                  <a:schemeClr val="bg1">
                    <a:lumMod val="50000"/>
                  </a:schemeClr>
                </a:solidFill>
              </a:rPr>
              <a:t>Page </a:t>
            </a:r>
            <a:r>
              <a:rPr lang="en-US" dirty="0" smtClean="0">
                <a:solidFill>
                  <a:schemeClr val="bg1">
                    <a:lumMod val="50000"/>
                  </a:schemeClr>
                </a:solidFill>
              </a:rPr>
              <a:t>184</a:t>
            </a:r>
            <a:endParaRPr lang="en-US" dirty="0">
              <a:solidFill>
                <a:schemeClr val="bg1">
                  <a:lumMod val="50000"/>
                </a:schemeClr>
              </a:solidFill>
            </a:endParaRPr>
          </a:p>
        </p:txBody>
      </p:sp>
    </p:spTree>
    <p:extLst>
      <p:ext uri="{BB962C8B-B14F-4D97-AF65-F5344CB8AC3E}">
        <p14:creationId xmlns:p14="http://schemas.microsoft.com/office/powerpoint/2010/main" val="1159728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1371600"/>
            <a:ext cx="7620000" cy="304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371600" y="1524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371600" y="1003042"/>
            <a:ext cx="7467600" cy="5016758"/>
          </a:xfrm>
          <a:prstGeom prst="rect">
            <a:avLst/>
          </a:prstGeom>
          <a:noFill/>
        </p:spPr>
        <p:txBody>
          <a:bodyPr wrap="square" rtlCol="0">
            <a:spAutoFit/>
          </a:bodyPr>
          <a:lstStyle/>
          <a:p>
            <a:r>
              <a:rPr lang="en-US" sz="2000" dirty="0" smtClean="0"/>
              <a:t>Introduction</a:t>
            </a:r>
          </a:p>
          <a:p>
            <a:r>
              <a:rPr lang="en-US" sz="2000" dirty="0" smtClean="0"/>
              <a:t>Specialized BLAST sites</a:t>
            </a:r>
            <a:endParaRPr lang="en-US" sz="2000" dirty="0"/>
          </a:p>
          <a:p>
            <a:r>
              <a:rPr lang="en-US" sz="2000" dirty="0" smtClean="0"/>
              <a:t>	Organism-</a:t>
            </a:r>
            <a:r>
              <a:rPr lang="en-US" sz="2000" dirty="0"/>
              <a:t>s</a:t>
            </a:r>
            <a:r>
              <a:rPr lang="en-US" sz="2000" dirty="0" smtClean="0"/>
              <a:t>pecific </a:t>
            </a:r>
            <a:r>
              <a:rPr lang="en-US" sz="2000" dirty="0"/>
              <a:t>BLAST </a:t>
            </a:r>
            <a:r>
              <a:rPr lang="en-US" sz="2000" dirty="0" smtClean="0"/>
              <a:t>sites</a:t>
            </a:r>
            <a:r>
              <a:rPr lang="en-US" sz="2000" dirty="0" smtClean="0"/>
              <a:t>; s</a:t>
            </a:r>
            <a:r>
              <a:rPr lang="en-US" sz="2000" dirty="0" smtClean="0"/>
              <a:t>pecialized algorithms</a:t>
            </a:r>
            <a:r>
              <a:rPr lang="en-US" sz="2000" dirty="0"/>
              <a:t/>
            </a:r>
            <a:br>
              <a:rPr lang="en-US" sz="2000" dirty="0"/>
            </a:br>
            <a:r>
              <a:rPr lang="en-US" sz="2000" dirty="0"/>
              <a:t>Finding d</a:t>
            </a:r>
            <a:r>
              <a:rPr lang="en-US" sz="2000" dirty="0" smtClean="0"/>
              <a:t>istantly </a:t>
            </a:r>
            <a:r>
              <a:rPr lang="en-US" sz="2000" dirty="0"/>
              <a:t>r</a:t>
            </a:r>
            <a:r>
              <a:rPr lang="en-US" sz="2000" dirty="0" smtClean="0"/>
              <a:t>elated proteins</a:t>
            </a:r>
            <a:r>
              <a:rPr lang="en-US" sz="2000" dirty="0"/>
              <a:t>: </a:t>
            </a:r>
            <a:r>
              <a:rPr lang="en-US" sz="2000" dirty="0" smtClean="0"/>
              <a:t>PSI-BLAST) </a:t>
            </a:r>
            <a:r>
              <a:rPr lang="en-US" sz="2000" dirty="0"/>
              <a:t>and </a:t>
            </a:r>
            <a:r>
              <a:rPr lang="en-US" sz="2000" dirty="0" smtClean="0"/>
              <a:t>DELTA-</a:t>
            </a:r>
            <a:r>
              <a:rPr lang="en-US" sz="2000" dirty="0"/>
              <a:t>BLAST </a:t>
            </a:r>
            <a:br>
              <a:rPr lang="en-US" sz="2000" dirty="0"/>
            </a:br>
            <a:r>
              <a:rPr lang="en-US" sz="2000" dirty="0" smtClean="0"/>
              <a:t>	Reverse </a:t>
            </a:r>
            <a:r>
              <a:rPr lang="en-US" sz="2000" dirty="0"/>
              <a:t>Position-</a:t>
            </a:r>
            <a:r>
              <a:rPr lang="en-US" sz="2000" dirty="0" smtClean="0"/>
              <a:t>Specific </a:t>
            </a:r>
            <a:r>
              <a:rPr lang="en-US" sz="2000" dirty="0"/>
              <a:t>BLAST </a:t>
            </a:r>
            <a:br>
              <a:rPr lang="en-US" sz="2000" dirty="0"/>
            </a:br>
            <a:r>
              <a:rPr lang="en-US" sz="2000" dirty="0" smtClean="0"/>
              <a:t>	Domain </a:t>
            </a:r>
            <a:r>
              <a:rPr lang="en-US" sz="2000" dirty="0"/>
              <a:t>enhanced lookup time Accelerated </a:t>
            </a:r>
            <a:r>
              <a:rPr lang="en-US" sz="2000" dirty="0" smtClean="0"/>
              <a:t>BLAST (</a:t>
            </a:r>
            <a:r>
              <a:rPr lang="en-US" sz="2000" dirty="0"/>
              <a:t>DELTA-</a:t>
            </a:r>
            <a:r>
              <a:rPr lang="en-US" sz="2000" dirty="0" smtClean="0"/>
              <a:t>BLAST) </a:t>
            </a:r>
            <a:r>
              <a:rPr lang="en-US" sz="2000" dirty="0"/>
              <a:t>	</a:t>
            </a:r>
            <a:r>
              <a:rPr lang="en-US" sz="2000" dirty="0" smtClean="0"/>
              <a:t>Assessing </a:t>
            </a:r>
            <a:r>
              <a:rPr lang="en-US" sz="2000" dirty="0"/>
              <a:t>p</a:t>
            </a:r>
            <a:r>
              <a:rPr lang="en-US" sz="2000" dirty="0" smtClean="0"/>
              <a:t>erformance </a:t>
            </a:r>
            <a:r>
              <a:rPr lang="en-US" sz="2000" dirty="0"/>
              <a:t>of </a:t>
            </a:r>
            <a:r>
              <a:rPr lang="en-US" sz="2000" dirty="0" smtClean="0"/>
              <a:t>PSI-BLAST </a:t>
            </a:r>
            <a:r>
              <a:rPr lang="en-US" sz="2000" dirty="0"/>
              <a:t>and </a:t>
            </a:r>
            <a:r>
              <a:rPr lang="en-US" sz="2000" dirty="0" smtClean="0"/>
              <a:t>DELTA-</a:t>
            </a:r>
            <a:r>
              <a:rPr lang="en-US" sz="2000" dirty="0"/>
              <a:t>BLAST </a:t>
            </a:r>
            <a:br>
              <a:rPr lang="en-US" sz="2000" dirty="0"/>
            </a:br>
            <a:r>
              <a:rPr lang="en-US" sz="2000" dirty="0" smtClean="0"/>
              <a:t>	Pattern-hit </a:t>
            </a:r>
            <a:r>
              <a:rPr lang="en-US" sz="2000" dirty="0"/>
              <a:t>initiated BLAST </a:t>
            </a:r>
            <a:r>
              <a:rPr lang="en-US" sz="2000" dirty="0" smtClean="0"/>
              <a:t>(PHI-BLAST) </a:t>
            </a:r>
            <a:endParaRPr lang="en-US" sz="2000" dirty="0"/>
          </a:p>
          <a:p>
            <a:r>
              <a:rPr lang="en-US" sz="2000" dirty="0"/>
              <a:t>Profile </a:t>
            </a:r>
            <a:r>
              <a:rPr lang="en-US" sz="2000" dirty="0" smtClean="0"/>
              <a:t>searches</a:t>
            </a:r>
            <a:r>
              <a:rPr lang="en-US" sz="2000" dirty="0"/>
              <a:t>: Hidden Markov </a:t>
            </a:r>
            <a:r>
              <a:rPr lang="en-US" sz="2000" dirty="0" smtClean="0"/>
              <a:t>Models</a:t>
            </a:r>
            <a:r>
              <a:rPr lang="en-US" sz="2000" dirty="0"/>
              <a:t> </a:t>
            </a:r>
            <a:r>
              <a:rPr lang="en-US" sz="2000" dirty="0" smtClean="0"/>
              <a:t>and HMMER</a:t>
            </a:r>
            <a:endParaRPr lang="en-US" sz="2000" dirty="0"/>
          </a:p>
          <a:p>
            <a:r>
              <a:rPr lang="en-US" sz="2000" dirty="0" smtClean="0"/>
              <a:t>BLAST-</a:t>
            </a:r>
            <a:r>
              <a:rPr lang="en-US" sz="2000" dirty="0"/>
              <a:t>like </a:t>
            </a:r>
            <a:r>
              <a:rPr lang="en-US" sz="2000" dirty="0" smtClean="0"/>
              <a:t>alignment </a:t>
            </a:r>
            <a:r>
              <a:rPr lang="en-US" sz="2000" dirty="0"/>
              <a:t>tools to </a:t>
            </a:r>
            <a:r>
              <a:rPr lang="en-US" sz="2000" dirty="0" smtClean="0"/>
              <a:t>search </a:t>
            </a:r>
            <a:r>
              <a:rPr lang="en-US" sz="2000" dirty="0"/>
              <a:t>g</a:t>
            </a:r>
            <a:r>
              <a:rPr lang="en-US" sz="2000" dirty="0" smtClean="0"/>
              <a:t>enomic DNA</a:t>
            </a:r>
          </a:p>
          <a:p>
            <a:r>
              <a:rPr lang="en-US" sz="2000" dirty="0"/>
              <a:t>	</a:t>
            </a:r>
            <a:r>
              <a:rPr lang="en-US" sz="2000" dirty="0" smtClean="0"/>
              <a:t>Benchmarking </a:t>
            </a:r>
            <a:r>
              <a:rPr lang="en-US" sz="2000" dirty="0"/>
              <a:t>to </a:t>
            </a:r>
            <a:r>
              <a:rPr lang="en-US" sz="2000" dirty="0" smtClean="0"/>
              <a:t>assess </a:t>
            </a:r>
            <a:r>
              <a:rPr lang="en-US" sz="2000" dirty="0"/>
              <a:t>g</a:t>
            </a:r>
            <a:r>
              <a:rPr lang="en-US" sz="2000" dirty="0" smtClean="0"/>
              <a:t>enomic </a:t>
            </a:r>
            <a:r>
              <a:rPr lang="en-US" sz="2000" dirty="0"/>
              <a:t>a</a:t>
            </a:r>
            <a:r>
              <a:rPr lang="en-US" sz="2000" dirty="0" smtClean="0"/>
              <a:t>lignment performance</a:t>
            </a:r>
          </a:p>
          <a:p>
            <a:r>
              <a:rPr lang="en-US" sz="2000" dirty="0"/>
              <a:t>	</a:t>
            </a:r>
            <a:r>
              <a:rPr lang="en-US" sz="2000" dirty="0" err="1" smtClean="0"/>
              <a:t>PatternHunter</a:t>
            </a:r>
            <a:r>
              <a:rPr lang="en-US" sz="2000" dirty="0" smtClean="0"/>
              <a:t>, BLASTZ,  </a:t>
            </a:r>
            <a:r>
              <a:rPr lang="en-US" sz="2000" dirty="0" err="1" smtClean="0"/>
              <a:t>Enredo</a:t>
            </a:r>
            <a:r>
              <a:rPr lang="en-US" sz="2000" dirty="0"/>
              <a:t>/</a:t>
            </a:r>
            <a:r>
              <a:rPr lang="en-US" sz="2000" dirty="0" smtClean="0"/>
              <a:t>Pecan</a:t>
            </a:r>
            <a:r>
              <a:rPr lang="en-US" sz="2000" dirty="0"/>
              <a:t>, </a:t>
            </a:r>
            <a:r>
              <a:rPr lang="en-US" sz="2000" dirty="0" err="1" smtClean="0"/>
              <a:t>MegaBLAST</a:t>
            </a:r>
            <a:r>
              <a:rPr lang="en-US" sz="2000" dirty="0" smtClean="0"/>
              <a:t>, BLAT, 		LAGAN, SSAHA2</a:t>
            </a:r>
            <a:endParaRPr lang="en-US" sz="2000" dirty="0"/>
          </a:p>
          <a:p>
            <a:r>
              <a:rPr lang="en-US" sz="2000" dirty="0"/>
              <a:t>Aligning </a:t>
            </a:r>
            <a:r>
              <a:rPr lang="en-US" sz="2000" dirty="0" smtClean="0"/>
              <a:t>NGS reads </a:t>
            </a:r>
            <a:r>
              <a:rPr lang="en-US" sz="2000" dirty="0"/>
              <a:t>to a </a:t>
            </a:r>
            <a:r>
              <a:rPr lang="en-US" sz="2000" dirty="0" smtClean="0"/>
              <a:t>reference genome</a:t>
            </a:r>
          </a:p>
          <a:p>
            <a:r>
              <a:rPr lang="en-US" sz="2000" dirty="0"/>
              <a:t>	</a:t>
            </a:r>
            <a:r>
              <a:rPr lang="en-US" sz="2000" dirty="0" smtClean="0"/>
              <a:t>Alignment </a:t>
            </a:r>
            <a:r>
              <a:rPr lang="en-US" sz="2000" dirty="0"/>
              <a:t>b</a:t>
            </a:r>
            <a:r>
              <a:rPr lang="en-US" sz="2000" dirty="0" smtClean="0"/>
              <a:t>ased </a:t>
            </a:r>
            <a:r>
              <a:rPr lang="en-US" sz="2000" dirty="0"/>
              <a:t>on </a:t>
            </a:r>
            <a:r>
              <a:rPr lang="en-US" sz="2000" dirty="0" smtClean="0"/>
              <a:t>hash </a:t>
            </a:r>
            <a:r>
              <a:rPr lang="en-US" sz="2000" dirty="0" smtClean="0"/>
              <a:t>tables</a:t>
            </a:r>
            <a:r>
              <a:rPr lang="en-US" sz="2000" dirty="0" smtClean="0"/>
              <a:t>; </a:t>
            </a:r>
            <a:r>
              <a:rPr lang="en-US" sz="2000" dirty="0" smtClean="0"/>
              <a:t>Burrows</a:t>
            </a:r>
            <a:r>
              <a:rPr lang="en-US" sz="2000" dirty="0"/>
              <a:t>–Wheeler </a:t>
            </a:r>
            <a:r>
              <a:rPr lang="en-US" sz="2000" dirty="0" smtClean="0"/>
              <a:t>transform</a:t>
            </a:r>
            <a:endParaRPr lang="en-US" sz="2000" dirty="0"/>
          </a:p>
          <a:p>
            <a:r>
              <a:rPr lang="en-US" sz="2000" dirty="0" smtClean="0"/>
              <a:t>Perspective</a:t>
            </a:r>
            <a:endParaRPr lang="en-US" sz="2000" dirty="0"/>
          </a:p>
        </p:txBody>
      </p:sp>
    </p:spTree>
    <p:extLst>
      <p:ext uri="{BB962C8B-B14F-4D97-AF65-F5344CB8AC3E}">
        <p14:creationId xmlns:p14="http://schemas.microsoft.com/office/powerpoint/2010/main" val="198573648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3"/>
          <p:cNvPicPr>
            <a:picLocks noChangeAspect="1" noChangeArrowheads="1"/>
          </p:cNvPicPr>
          <p:nvPr/>
        </p:nvPicPr>
        <p:blipFill>
          <a:blip r:embed="rId3" cstate="print"/>
          <a:srcRect/>
          <a:stretch>
            <a:fillRect/>
          </a:stretch>
        </p:blipFill>
        <p:spPr bwMode="auto">
          <a:xfrm>
            <a:off x="685800" y="1295400"/>
            <a:ext cx="7437438" cy="5329238"/>
          </a:xfrm>
          <a:prstGeom prst="rect">
            <a:avLst/>
          </a:prstGeom>
          <a:noFill/>
          <a:ln w="9525">
            <a:noFill/>
            <a:miter lim="800000"/>
            <a:headEnd/>
            <a:tailEnd/>
          </a:ln>
        </p:spPr>
      </p:pic>
      <p:sp>
        <p:nvSpPr>
          <p:cNvPr id="4" name="Text Box 4"/>
          <p:cNvSpPr txBox="1">
            <a:spLocks noChangeArrowheads="1"/>
          </p:cNvSpPr>
          <p:nvPr/>
        </p:nvSpPr>
        <p:spPr bwMode="auto">
          <a:xfrm>
            <a:off x="152400" y="152400"/>
            <a:ext cx="8763000" cy="1200328"/>
          </a:xfrm>
          <a:prstGeom prst="rect">
            <a:avLst/>
          </a:prstGeom>
          <a:noFill/>
          <a:ln w="9525">
            <a:noFill/>
            <a:miter lim="800000"/>
            <a:headEnd/>
            <a:tailEnd/>
          </a:ln>
        </p:spPr>
        <p:txBody>
          <a:bodyPr wrap="square">
            <a:spAutoFit/>
          </a:bodyPr>
          <a:lstStyle/>
          <a:p>
            <a:r>
              <a:rPr lang="en-US" sz="2400" dirty="0" smtClean="0">
                <a:solidFill>
                  <a:srgbClr val="000000"/>
                </a:solidFill>
                <a:latin typeface="Gill Sans MT"/>
                <a:cs typeface="Gill Sans MT"/>
              </a:rPr>
              <a:t>A hidden Markov model (HMM) includes beginning and end states, insertion and deletion states, and probabilities that explain the observed sequences</a:t>
            </a:r>
            <a:endParaRPr lang="en-US" sz="2400" dirty="0">
              <a:solidFill>
                <a:srgbClr val="000000"/>
              </a:solidFill>
              <a:latin typeface="Gill Sans MT"/>
              <a:cs typeface="Gill Sans MT"/>
            </a:endParaRPr>
          </a:p>
        </p:txBody>
      </p:sp>
    </p:spTree>
    <p:extLst>
      <p:ext uri="{BB962C8B-B14F-4D97-AF65-F5344CB8AC3E}">
        <p14:creationId xmlns:p14="http://schemas.microsoft.com/office/powerpoint/2010/main" val="410602137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3"/>
          <p:cNvPicPr>
            <a:picLocks noChangeAspect="1" noChangeArrowheads="1"/>
          </p:cNvPicPr>
          <p:nvPr/>
        </p:nvPicPr>
        <p:blipFill>
          <a:blip r:embed="rId3" cstate="print"/>
          <a:srcRect/>
          <a:stretch>
            <a:fillRect/>
          </a:stretch>
        </p:blipFill>
        <p:spPr bwMode="auto">
          <a:xfrm>
            <a:off x="838200" y="1622625"/>
            <a:ext cx="7467600" cy="4022525"/>
          </a:xfrm>
          <a:prstGeom prst="rect">
            <a:avLst/>
          </a:prstGeom>
          <a:noFill/>
          <a:ln w="9525">
            <a:noFill/>
            <a:miter lim="800000"/>
            <a:headEnd/>
            <a:tailEnd/>
          </a:ln>
        </p:spPr>
      </p:pic>
      <p:sp>
        <p:nvSpPr>
          <p:cNvPr id="5" name="Text Box 4"/>
          <p:cNvSpPr txBox="1">
            <a:spLocks noChangeArrowheads="1"/>
          </p:cNvSpPr>
          <p:nvPr/>
        </p:nvSpPr>
        <p:spPr bwMode="auto">
          <a:xfrm>
            <a:off x="1219200" y="152400"/>
            <a:ext cx="7696200" cy="461665"/>
          </a:xfrm>
          <a:prstGeom prst="rect">
            <a:avLst/>
          </a:prstGeom>
          <a:noFill/>
          <a:ln w="9525">
            <a:noFill/>
            <a:miter lim="800000"/>
            <a:headEnd/>
            <a:tailEnd/>
          </a:ln>
        </p:spPr>
        <p:txBody>
          <a:bodyPr wrap="square">
            <a:spAutoFit/>
          </a:bodyPr>
          <a:lstStyle/>
          <a:p>
            <a:r>
              <a:rPr lang="en-US" sz="2400" dirty="0" smtClean="0">
                <a:solidFill>
                  <a:srgbClr val="000000"/>
                </a:solidFill>
                <a:latin typeface="Gill Sans MT"/>
                <a:cs typeface="Gill Sans MT"/>
              </a:rPr>
              <a:t>A </a:t>
            </a:r>
            <a:r>
              <a:rPr lang="en-US" sz="2400" dirty="0" err="1" smtClean="0">
                <a:solidFill>
                  <a:srgbClr val="000000"/>
                </a:solidFill>
                <a:latin typeface="Gill Sans MT"/>
                <a:cs typeface="Gill Sans MT"/>
              </a:rPr>
              <a:t>pairwise</a:t>
            </a:r>
            <a:r>
              <a:rPr lang="en-US" sz="2400" dirty="0" smtClean="0">
                <a:solidFill>
                  <a:srgbClr val="000000"/>
                </a:solidFill>
                <a:latin typeface="Gill Sans MT"/>
                <a:cs typeface="Gill Sans MT"/>
              </a:rPr>
              <a:t> HMM describes how two sequences are aligned</a:t>
            </a:r>
            <a:endParaRPr lang="en-US" sz="2400" dirty="0">
              <a:solidFill>
                <a:srgbClr val="000000"/>
              </a:solidFill>
              <a:latin typeface="Gill Sans MT"/>
              <a:cs typeface="Gill Sans MT"/>
            </a:endParaRPr>
          </a:p>
        </p:txBody>
      </p:sp>
    </p:spTree>
    <p:extLst>
      <p:ext uri="{BB962C8B-B14F-4D97-AF65-F5344CB8AC3E}">
        <p14:creationId xmlns:p14="http://schemas.microsoft.com/office/powerpoint/2010/main" val="140379100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1-29 at 7.42.34 AM.png"/>
          <p:cNvPicPr>
            <a:picLocks noChangeAspect="1"/>
          </p:cNvPicPr>
          <p:nvPr/>
        </p:nvPicPr>
        <p:blipFill rotWithShape="1">
          <a:blip r:embed="rId2">
            <a:extLst>
              <a:ext uri="{28A0092B-C50C-407E-A947-70E740481C1C}">
                <a14:useLocalDpi xmlns:a14="http://schemas.microsoft.com/office/drawing/2010/main" val="0"/>
              </a:ext>
            </a:extLst>
          </a:blip>
          <a:srcRect t="1408" b="85389"/>
          <a:stretch/>
        </p:blipFill>
        <p:spPr>
          <a:xfrm>
            <a:off x="495300" y="1371600"/>
            <a:ext cx="8648700" cy="769661"/>
          </a:xfrm>
          <a:prstGeom prst="rect">
            <a:avLst/>
          </a:prstGeom>
        </p:spPr>
      </p:pic>
      <p:pic>
        <p:nvPicPr>
          <p:cNvPr id="3" name="Picture 2" descr="Screen Shot 2017-01-29 at 7.42.34 AM.png"/>
          <p:cNvPicPr>
            <a:picLocks noChangeAspect="1"/>
          </p:cNvPicPr>
          <p:nvPr/>
        </p:nvPicPr>
        <p:blipFill rotWithShape="1">
          <a:blip r:embed="rId2">
            <a:extLst>
              <a:ext uri="{28A0092B-C50C-407E-A947-70E740481C1C}">
                <a14:useLocalDpi xmlns:a14="http://schemas.microsoft.com/office/drawing/2010/main" val="0"/>
              </a:ext>
            </a:extLst>
          </a:blip>
          <a:srcRect t="90337"/>
          <a:stretch/>
        </p:blipFill>
        <p:spPr>
          <a:xfrm>
            <a:off x="463949" y="5075490"/>
            <a:ext cx="8648700" cy="563310"/>
          </a:xfrm>
          <a:prstGeom prst="rect">
            <a:avLst/>
          </a:prstGeom>
        </p:spPr>
      </p:pic>
      <p:pic>
        <p:nvPicPr>
          <p:cNvPr id="4" name="Picture 3" descr="Screen Shot 2017-01-29 at 7.42.34 AM.png"/>
          <p:cNvPicPr>
            <a:picLocks noChangeAspect="1"/>
          </p:cNvPicPr>
          <p:nvPr/>
        </p:nvPicPr>
        <p:blipFill rotWithShape="1">
          <a:blip r:embed="rId2">
            <a:extLst>
              <a:ext uri="{28A0092B-C50C-407E-A947-70E740481C1C}">
                <a14:useLocalDpi xmlns:a14="http://schemas.microsoft.com/office/drawing/2010/main" val="0"/>
              </a:ext>
            </a:extLst>
          </a:blip>
          <a:srcRect t="35323" b="40471"/>
          <a:stretch/>
        </p:blipFill>
        <p:spPr>
          <a:xfrm>
            <a:off x="495300" y="2895600"/>
            <a:ext cx="8648700" cy="1411046"/>
          </a:xfrm>
          <a:prstGeom prst="rect">
            <a:avLst/>
          </a:prstGeom>
        </p:spPr>
      </p:pic>
      <p:sp>
        <p:nvSpPr>
          <p:cNvPr id="5" name="TextBox 4"/>
          <p:cNvSpPr txBox="1"/>
          <p:nvPr/>
        </p:nvSpPr>
        <p:spPr>
          <a:xfrm>
            <a:off x="304800" y="152400"/>
            <a:ext cx="8610600" cy="523220"/>
          </a:xfrm>
          <a:prstGeom prst="rect">
            <a:avLst/>
          </a:prstGeom>
          <a:solidFill>
            <a:srgbClr val="FFFFFF"/>
          </a:solidFill>
        </p:spPr>
        <p:txBody>
          <a:bodyPr wrap="square" rtlCol="0">
            <a:spAutoFit/>
          </a:bodyPr>
          <a:lstStyle/>
          <a:p>
            <a:pPr algn="ctr"/>
            <a:r>
              <a:rPr lang="en-US" sz="2800" dirty="0" smtClean="0"/>
              <a:t>HMMER software: build profiles, complement BLAST</a:t>
            </a:r>
            <a:endParaRPr lang="en-US" sz="2800" dirty="0"/>
          </a:p>
        </p:txBody>
      </p:sp>
      <p:sp>
        <p:nvSpPr>
          <p:cNvPr id="6" name="TextBox 5"/>
          <p:cNvSpPr txBox="1"/>
          <p:nvPr/>
        </p:nvSpPr>
        <p:spPr>
          <a:xfrm>
            <a:off x="1066800" y="914400"/>
            <a:ext cx="7696200" cy="461665"/>
          </a:xfrm>
          <a:prstGeom prst="rect">
            <a:avLst/>
          </a:prstGeom>
          <a:noFill/>
        </p:spPr>
        <p:txBody>
          <a:bodyPr wrap="square" rtlCol="0">
            <a:spAutoFit/>
          </a:bodyPr>
          <a:lstStyle/>
          <a:p>
            <a:r>
              <a:rPr lang="en-US" sz="2400" dirty="0" smtClean="0"/>
              <a:t>Build a profile HMM (input is a multiple sequence alignment)</a:t>
            </a:r>
            <a:endParaRPr lang="en-US" sz="2400" dirty="0"/>
          </a:p>
        </p:txBody>
      </p:sp>
      <p:sp>
        <p:nvSpPr>
          <p:cNvPr id="7" name="TextBox 6"/>
          <p:cNvSpPr txBox="1"/>
          <p:nvPr/>
        </p:nvSpPr>
        <p:spPr>
          <a:xfrm>
            <a:off x="1066800" y="2433935"/>
            <a:ext cx="7696200" cy="461665"/>
          </a:xfrm>
          <a:prstGeom prst="rect">
            <a:avLst/>
          </a:prstGeom>
          <a:noFill/>
        </p:spPr>
        <p:txBody>
          <a:bodyPr wrap="square" rtlCol="0">
            <a:spAutoFit/>
          </a:bodyPr>
          <a:lstStyle/>
          <a:p>
            <a:r>
              <a:rPr lang="en-US" sz="2400" dirty="0" smtClean="0"/>
              <a:t>Download a database to search (e.g. human </a:t>
            </a:r>
            <a:r>
              <a:rPr lang="en-US" sz="2400" dirty="0" err="1" smtClean="0"/>
              <a:t>RefSeq</a:t>
            </a:r>
            <a:r>
              <a:rPr lang="en-US" sz="2400" dirty="0" smtClean="0"/>
              <a:t> proteins)</a:t>
            </a:r>
            <a:endParaRPr lang="en-US" sz="2400" dirty="0"/>
          </a:p>
        </p:txBody>
      </p:sp>
      <p:sp>
        <p:nvSpPr>
          <p:cNvPr id="8" name="TextBox 7"/>
          <p:cNvSpPr txBox="1"/>
          <p:nvPr/>
        </p:nvSpPr>
        <p:spPr>
          <a:xfrm>
            <a:off x="1066800" y="4567535"/>
            <a:ext cx="7696200" cy="461665"/>
          </a:xfrm>
          <a:prstGeom prst="rect">
            <a:avLst/>
          </a:prstGeom>
          <a:noFill/>
        </p:spPr>
        <p:txBody>
          <a:bodyPr wrap="square" rtlCol="0">
            <a:spAutoFit/>
          </a:bodyPr>
          <a:lstStyle/>
          <a:p>
            <a:r>
              <a:rPr lang="en-US" sz="2400" dirty="0" smtClean="0"/>
              <a:t>Search an HMM against a database</a:t>
            </a:r>
            <a:endParaRPr lang="en-US" sz="2400" dirty="0"/>
          </a:p>
        </p:txBody>
      </p:sp>
    </p:spTree>
    <p:extLst>
      <p:ext uri="{BB962C8B-B14F-4D97-AF65-F5344CB8AC3E}">
        <p14:creationId xmlns:p14="http://schemas.microsoft.com/office/powerpoint/2010/main" val="3901370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p:cNvPicPr>
            <a:picLocks noChangeAspect="1"/>
          </p:cNvPicPr>
          <p:nvPr/>
        </p:nvPicPr>
        <p:blipFill rotWithShape="1">
          <a:blip r:embed="rId2">
            <a:extLst>
              <a:ext uri="{28A0092B-C50C-407E-A947-70E740481C1C}">
                <a14:useLocalDpi xmlns:a14="http://schemas.microsoft.com/office/drawing/2010/main" val="0"/>
              </a:ext>
            </a:extLst>
          </a:blip>
          <a:srcRect l="9211" r="9587" b="22336"/>
          <a:stretch/>
        </p:blipFill>
        <p:spPr bwMode="auto">
          <a:xfrm>
            <a:off x="1905000" y="838200"/>
            <a:ext cx="6267079" cy="523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5.11</a:t>
            </a:r>
          </a:p>
          <a:p>
            <a:r>
              <a:rPr lang="en-US" dirty="0" smtClean="0">
                <a:solidFill>
                  <a:schemeClr val="bg1">
                    <a:lumMod val="50000"/>
                  </a:schemeClr>
                </a:solidFill>
              </a:rPr>
              <a:t>Page </a:t>
            </a:r>
            <a:r>
              <a:rPr lang="en-US" dirty="0" smtClean="0">
                <a:solidFill>
                  <a:schemeClr val="bg1">
                    <a:lumMod val="50000"/>
                  </a:schemeClr>
                </a:solidFill>
              </a:rPr>
              <a:t>186</a:t>
            </a:r>
            <a:endParaRPr lang="en-US" dirty="0">
              <a:solidFill>
                <a:schemeClr val="bg1">
                  <a:lumMod val="50000"/>
                </a:schemeClr>
              </a:solidFill>
            </a:endParaRPr>
          </a:p>
        </p:txBody>
      </p:sp>
      <p:sp>
        <p:nvSpPr>
          <p:cNvPr id="4" name="TextBox 3"/>
          <p:cNvSpPr txBox="1"/>
          <p:nvPr/>
        </p:nvSpPr>
        <p:spPr>
          <a:xfrm>
            <a:off x="152400" y="152400"/>
            <a:ext cx="8991600" cy="523220"/>
          </a:xfrm>
          <a:prstGeom prst="rect">
            <a:avLst/>
          </a:prstGeom>
          <a:solidFill>
            <a:srgbClr val="FFFFFF"/>
          </a:solidFill>
        </p:spPr>
        <p:txBody>
          <a:bodyPr wrap="square" rtlCol="0">
            <a:spAutoFit/>
          </a:bodyPr>
          <a:lstStyle/>
          <a:p>
            <a:pPr algn="ctr"/>
            <a:r>
              <a:rPr lang="en-US" sz="2800" dirty="0" smtClean="0"/>
              <a:t>Use HMMER to build a profile HMM then search a database</a:t>
            </a:r>
            <a:endParaRPr lang="en-US" sz="2800" dirty="0"/>
          </a:p>
        </p:txBody>
      </p:sp>
      <p:sp>
        <p:nvSpPr>
          <p:cNvPr id="5" name="TextBox 4"/>
          <p:cNvSpPr txBox="1"/>
          <p:nvPr/>
        </p:nvSpPr>
        <p:spPr>
          <a:xfrm>
            <a:off x="2362200" y="6096000"/>
            <a:ext cx="5410200" cy="461665"/>
          </a:xfrm>
          <a:prstGeom prst="rect">
            <a:avLst/>
          </a:prstGeom>
          <a:solidFill>
            <a:srgbClr val="FFFFFF"/>
          </a:solidFill>
          <a:ln>
            <a:solidFill>
              <a:srgbClr val="000000"/>
            </a:solidFill>
          </a:ln>
        </p:spPr>
        <p:txBody>
          <a:bodyPr wrap="square" rtlCol="0">
            <a:spAutoFit/>
          </a:bodyPr>
          <a:lstStyle/>
          <a:p>
            <a:r>
              <a:rPr lang="en-US" sz="2400" dirty="0" smtClean="0"/>
              <a:t>HMMER output includes scores, E values</a:t>
            </a:r>
            <a:endParaRPr lang="en-US" sz="2400" dirty="0"/>
          </a:p>
        </p:txBody>
      </p:sp>
    </p:spTree>
    <p:extLst>
      <p:ext uri="{BB962C8B-B14F-4D97-AF65-F5344CB8AC3E}">
        <p14:creationId xmlns:p14="http://schemas.microsoft.com/office/powerpoint/2010/main" val="23811733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p:cNvPicPr>
            <a:picLocks noChangeAspect="1"/>
          </p:cNvPicPr>
          <p:nvPr/>
        </p:nvPicPr>
        <p:blipFill rotWithShape="1">
          <a:blip r:embed="rId2">
            <a:extLst>
              <a:ext uri="{28A0092B-C50C-407E-A947-70E740481C1C}">
                <a14:useLocalDpi xmlns:a14="http://schemas.microsoft.com/office/drawing/2010/main" val="0"/>
              </a:ext>
            </a:extLst>
          </a:blip>
          <a:srcRect b="17678"/>
          <a:stretch/>
        </p:blipFill>
        <p:spPr bwMode="auto">
          <a:xfrm>
            <a:off x="1447800" y="1009626"/>
            <a:ext cx="5181600" cy="5622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5.12</a:t>
            </a:r>
          </a:p>
          <a:p>
            <a:r>
              <a:rPr lang="en-US" dirty="0" smtClean="0">
                <a:solidFill>
                  <a:schemeClr val="bg1">
                    <a:lumMod val="50000"/>
                  </a:schemeClr>
                </a:solidFill>
              </a:rPr>
              <a:t>Page </a:t>
            </a:r>
            <a:r>
              <a:rPr lang="en-US" dirty="0" smtClean="0">
                <a:solidFill>
                  <a:schemeClr val="bg1">
                    <a:lumMod val="50000"/>
                  </a:schemeClr>
                </a:solidFill>
              </a:rPr>
              <a:t>187</a:t>
            </a:r>
            <a:endParaRPr lang="en-US" dirty="0">
              <a:solidFill>
                <a:schemeClr val="bg1">
                  <a:lumMod val="50000"/>
                </a:schemeClr>
              </a:solidFill>
            </a:endParaRPr>
          </a:p>
        </p:txBody>
      </p:sp>
      <p:sp>
        <p:nvSpPr>
          <p:cNvPr id="2" name="TextBox 1"/>
          <p:cNvSpPr txBox="1"/>
          <p:nvPr/>
        </p:nvSpPr>
        <p:spPr>
          <a:xfrm>
            <a:off x="1600200" y="228600"/>
            <a:ext cx="6934200" cy="523220"/>
          </a:xfrm>
          <a:prstGeom prst="rect">
            <a:avLst/>
          </a:prstGeom>
          <a:noFill/>
        </p:spPr>
        <p:txBody>
          <a:bodyPr wrap="square" rtlCol="0">
            <a:spAutoFit/>
          </a:bodyPr>
          <a:lstStyle/>
          <a:p>
            <a:pPr algn="ctr"/>
            <a:r>
              <a:rPr lang="en-US" sz="2800" dirty="0" smtClean="0"/>
              <a:t>HMMER is available online</a:t>
            </a:r>
            <a:endParaRPr lang="en-US" sz="2800" dirty="0"/>
          </a:p>
        </p:txBody>
      </p:sp>
    </p:spTree>
    <p:extLst>
      <p:ext uri="{BB962C8B-B14F-4D97-AF65-F5344CB8AC3E}">
        <p14:creationId xmlns:p14="http://schemas.microsoft.com/office/powerpoint/2010/main" val="2195788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685800" y="76200"/>
            <a:ext cx="8077200" cy="1200328"/>
          </a:xfrm>
          <a:prstGeom prst="rect">
            <a:avLst/>
          </a:prstGeom>
          <a:noFill/>
          <a:ln w="9525">
            <a:noFill/>
            <a:miter lim="800000"/>
            <a:headEnd/>
            <a:tailEnd/>
          </a:ln>
        </p:spPr>
        <p:txBody>
          <a:bodyPr>
            <a:spAutoFit/>
          </a:bodyPr>
          <a:lstStyle/>
          <a:p>
            <a:pPr algn="ctr" eaLnBrk="0" hangingPunct="0"/>
            <a:r>
              <a:rPr lang="en-US" sz="2400" dirty="0">
                <a:solidFill>
                  <a:srgbClr val="3333CC"/>
                </a:solidFill>
                <a:latin typeface="Gill Sans MT"/>
                <a:cs typeface="Gill Sans MT"/>
              </a:rPr>
              <a:t>PFAM is a database of HMMs </a:t>
            </a:r>
            <a:endParaRPr lang="en-US" sz="2400" dirty="0" smtClean="0">
              <a:solidFill>
                <a:srgbClr val="3333CC"/>
              </a:solidFill>
              <a:latin typeface="Gill Sans MT"/>
              <a:cs typeface="Gill Sans MT"/>
            </a:endParaRPr>
          </a:p>
          <a:p>
            <a:pPr algn="ctr" eaLnBrk="0" hangingPunct="0"/>
            <a:r>
              <a:rPr lang="en-US" sz="2400" dirty="0" smtClean="0">
                <a:solidFill>
                  <a:srgbClr val="3333CC"/>
                </a:solidFill>
                <a:latin typeface="Gill Sans MT"/>
                <a:cs typeface="Gill Sans MT"/>
              </a:rPr>
              <a:t>and </a:t>
            </a:r>
            <a:r>
              <a:rPr lang="en-US" sz="2400" dirty="0">
                <a:solidFill>
                  <a:srgbClr val="3333CC"/>
                </a:solidFill>
                <a:latin typeface="Gill Sans MT"/>
                <a:cs typeface="Gill Sans MT"/>
              </a:rPr>
              <a:t>an essential resource for protein families</a:t>
            </a:r>
          </a:p>
          <a:p>
            <a:pPr algn="ctr" eaLnBrk="0" hangingPunct="0"/>
            <a:r>
              <a:rPr lang="en-US" sz="2400" dirty="0">
                <a:solidFill>
                  <a:srgbClr val="3333CC"/>
                </a:solidFill>
                <a:latin typeface="Gill Sans MT"/>
                <a:cs typeface="Gill Sans MT"/>
              </a:rPr>
              <a:t>http://pfam.sanger.ac.uk/ </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73" t="12956" r="23353" b="42434"/>
          <a:stretch/>
        </p:blipFill>
        <p:spPr bwMode="auto">
          <a:xfrm>
            <a:off x="410029" y="1774371"/>
            <a:ext cx="8403771" cy="4397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4272" t="12956" r="2758" b="78652"/>
          <a:stretch/>
        </p:blipFill>
        <p:spPr bwMode="auto">
          <a:xfrm>
            <a:off x="304800" y="2906485"/>
            <a:ext cx="1444171" cy="827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055100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3"/>
          <p:cNvPicPr>
            <a:picLocks noChangeAspect="1" noChangeArrowheads="1"/>
          </p:cNvPicPr>
          <p:nvPr/>
        </p:nvPicPr>
        <p:blipFill>
          <a:blip r:embed="rId3" cstate="print"/>
          <a:srcRect/>
          <a:stretch>
            <a:fillRect/>
          </a:stretch>
        </p:blipFill>
        <p:spPr bwMode="auto">
          <a:xfrm>
            <a:off x="1599276" y="769937"/>
            <a:ext cx="6630324" cy="5859463"/>
          </a:xfrm>
          <a:prstGeom prst="rect">
            <a:avLst/>
          </a:prstGeom>
          <a:noFill/>
          <a:ln w="9525">
            <a:noFill/>
            <a:miter lim="800000"/>
            <a:headEnd/>
            <a:tailEnd/>
          </a:ln>
        </p:spPr>
      </p:pic>
      <p:sp>
        <p:nvSpPr>
          <p:cNvPr id="4" name="Text Box 4"/>
          <p:cNvSpPr txBox="1">
            <a:spLocks noChangeArrowheads="1"/>
          </p:cNvSpPr>
          <p:nvPr/>
        </p:nvSpPr>
        <p:spPr bwMode="auto">
          <a:xfrm>
            <a:off x="152400" y="152400"/>
            <a:ext cx="8839200" cy="461665"/>
          </a:xfrm>
          <a:prstGeom prst="rect">
            <a:avLst/>
          </a:prstGeom>
          <a:solidFill>
            <a:schemeClr val="bg1"/>
          </a:solidFill>
          <a:ln w="9525">
            <a:noFill/>
            <a:miter lim="800000"/>
            <a:headEnd/>
            <a:tailEnd/>
          </a:ln>
        </p:spPr>
        <p:txBody>
          <a:bodyPr wrap="square">
            <a:spAutoFit/>
          </a:bodyPr>
          <a:lstStyle/>
          <a:p>
            <a:r>
              <a:rPr lang="en-US" sz="2400" dirty="0" smtClean="0">
                <a:solidFill>
                  <a:srgbClr val="000000"/>
                </a:solidFill>
                <a:latin typeface="Gill Sans MT"/>
                <a:cs typeface="Gill Sans MT"/>
              </a:rPr>
              <a:t>HMM logos graphically depict the likelihood of observed </a:t>
            </a:r>
            <a:r>
              <a:rPr lang="en-US" sz="2400" dirty="0" smtClean="0">
                <a:solidFill>
                  <a:srgbClr val="000000"/>
                </a:solidFill>
                <a:latin typeface="Gill Sans MT"/>
                <a:cs typeface="Gill Sans MT"/>
              </a:rPr>
              <a:t>amino acids</a:t>
            </a:r>
            <a:endParaRPr lang="en-US" sz="2400" dirty="0">
              <a:solidFill>
                <a:srgbClr val="000000"/>
              </a:solidFill>
              <a:latin typeface="Gill Sans MT"/>
              <a:cs typeface="Gill Sans MT"/>
            </a:endParaRPr>
          </a:p>
        </p:txBody>
      </p:sp>
      <p:sp>
        <p:nvSpPr>
          <p:cNvPr id="5" name="Text Box 4"/>
          <p:cNvSpPr txBox="1">
            <a:spLocks noChangeArrowheads="1"/>
          </p:cNvSpPr>
          <p:nvPr/>
        </p:nvSpPr>
        <p:spPr bwMode="auto">
          <a:xfrm>
            <a:off x="3352800" y="838200"/>
            <a:ext cx="2514600" cy="461665"/>
          </a:xfrm>
          <a:prstGeom prst="rect">
            <a:avLst/>
          </a:prstGeom>
          <a:solidFill>
            <a:schemeClr val="bg1"/>
          </a:solidFill>
          <a:ln w="9525">
            <a:noFill/>
            <a:miter lim="800000"/>
            <a:headEnd/>
            <a:tailEnd/>
          </a:ln>
        </p:spPr>
        <p:txBody>
          <a:bodyPr wrap="square">
            <a:spAutoFit/>
          </a:bodyPr>
          <a:lstStyle/>
          <a:p>
            <a:r>
              <a:rPr lang="en-US" sz="2400" dirty="0" smtClean="0">
                <a:solidFill>
                  <a:srgbClr val="000000"/>
                </a:solidFill>
                <a:latin typeface="Gill Sans MT"/>
                <a:cs typeface="Gill Sans MT"/>
              </a:rPr>
              <a:t>Available at PFAM</a:t>
            </a:r>
            <a:endParaRPr lang="en-US" sz="2400" dirty="0">
              <a:solidFill>
                <a:srgbClr val="000000"/>
              </a:solidFill>
              <a:latin typeface="Gill Sans MT"/>
              <a:cs typeface="Gill Sans MT"/>
            </a:endParaRPr>
          </a:p>
        </p:txBody>
      </p:sp>
    </p:spTree>
    <p:extLst>
      <p:ext uri="{BB962C8B-B14F-4D97-AF65-F5344CB8AC3E}">
        <p14:creationId xmlns:p14="http://schemas.microsoft.com/office/powerpoint/2010/main" val="163706924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3810000"/>
            <a:ext cx="7620000" cy="304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371600" y="1524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371600" y="1003042"/>
            <a:ext cx="7467600" cy="5016758"/>
          </a:xfrm>
          <a:prstGeom prst="rect">
            <a:avLst/>
          </a:prstGeom>
          <a:noFill/>
        </p:spPr>
        <p:txBody>
          <a:bodyPr wrap="square" rtlCol="0">
            <a:spAutoFit/>
          </a:bodyPr>
          <a:lstStyle/>
          <a:p>
            <a:r>
              <a:rPr lang="en-US" sz="2000" dirty="0" smtClean="0"/>
              <a:t>Introduction</a:t>
            </a:r>
          </a:p>
          <a:p>
            <a:r>
              <a:rPr lang="en-US" sz="2000" dirty="0" smtClean="0"/>
              <a:t>Specialized BLAST sites</a:t>
            </a:r>
            <a:endParaRPr lang="en-US" sz="2000" dirty="0"/>
          </a:p>
          <a:p>
            <a:r>
              <a:rPr lang="en-US" sz="2000" dirty="0" smtClean="0"/>
              <a:t>	Organism-</a:t>
            </a:r>
            <a:r>
              <a:rPr lang="en-US" sz="2000" dirty="0"/>
              <a:t>s</a:t>
            </a:r>
            <a:r>
              <a:rPr lang="en-US" sz="2000" dirty="0" smtClean="0"/>
              <a:t>pecific </a:t>
            </a:r>
            <a:r>
              <a:rPr lang="en-US" sz="2000" dirty="0"/>
              <a:t>BLAST </a:t>
            </a:r>
            <a:r>
              <a:rPr lang="en-US" sz="2000" dirty="0" smtClean="0"/>
              <a:t>sites</a:t>
            </a:r>
            <a:r>
              <a:rPr lang="en-US" sz="2000" dirty="0" smtClean="0"/>
              <a:t>; s</a:t>
            </a:r>
            <a:r>
              <a:rPr lang="en-US" sz="2000" dirty="0" smtClean="0"/>
              <a:t>pecialized algorithms</a:t>
            </a:r>
            <a:r>
              <a:rPr lang="en-US" sz="2000" dirty="0"/>
              <a:t/>
            </a:r>
            <a:br>
              <a:rPr lang="en-US" sz="2000" dirty="0"/>
            </a:br>
            <a:r>
              <a:rPr lang="en-US" sz="2000" dirty="0"/>
              <a:t>Finding d</a:t>
            </a:r>
            <a:r>
              <a:rPr lang="en-US" sz="2000" dirty="0" smtClean="0"/>
              <a:t>istantly </a:t>
            </a:r>
            <a:r>
              <a:rPr lang="en-US" sz="2000" dirty="0"/>
              <a:t>r</a:t>
            </a:r>
            <a:r>
              <a:rPr lang="en-US" sz="2000" dirty="0" smtClean="0"/>
              <a:t>elated proteins</a:t>
            </a:r>
            <a:r>
              <a:rPr lang="en-US" sz="2000" dirty="0"/>
              <a:t>: </a:t>
            </a:r>
            <a:r>
              <a:rPr lang="en-US" sz="2000" dirty="0" smtClean="0"/>
              <a:t>PSI-BLAST) </a:t>
            </a:r>
            <a:r>
              <a:rPr lang="en-US" sz="2000" dirty="0"/>
              <a:t>and </a:t>
            </a:r>
            <a:r>
              <a:rPr lang="en-US" sz="2000" dirty="0" smtClean="0"/>
              <a:t>DELTA-</a:t>
            </a:r>
            <a:r>
              <a:rPr lang="en-US" sz="2000" dirty="0"/>
              <a:t>BLAST </a:t>
            </a:r>
            <a:br>
              <a:rPr lang="en-US" sz="2000" dirty="0"/>
            </a:br>
            <a:r>
              <a:rPr lang="en-US" sz="2000" dirty="0" smtClean="0"/>
              <a:t>	Reverse </a:t>
            </a:r>
            <a:r>
              <a:rPr lang="en-US" sz="2000" dirty="0"/>
              <a:t>Position-</a:t>
            </a:r>
            <a:r>
              <a:rPr lang="en-US" sz="2000" dirty="0" smtClean="0"/>
              <a:t>Specific </a:t>
            </a:r>
            <a:r>
              <a:rPr lang="en-US" sz="2000" dirty="0"/>
              <a:t>BLAST </a:t>
            </a:r>
            <a:br>
              <a:rPr lang="en-US" sz="2000" dirty="0"/>
            </a:br>
            <a:r>
              <a:rPr lang="en-US" sz="2000" dirty="0" smtClean="0"/>
              <a:t>	Domain </a:t>
            </a:r>
            <a:r>
              <a:rPr lang="en-US" sz="2000" dirty="0"/>
              <a:t>enhanced lookup time Accelerated </a:t>
            </a:r>
            <a:r>
              <a:rPr lang="en-US" sz="2000" dirty="0" smtClean="0"/>
              <a:t>BLAST (</a:t>
            </a:r>
            <a:r>
              <a:rPr lang="en-US" sz="2000" dirty="0"/>
              <a:t>DELTA-</a:t>
            </a:r>
            <a:r>
              <a:rPr lang="en-US" sz="2000" dirty="0" smtClean="0"/>
              <a:t>BLAST) </a:t>
            </a:r>
            <a:r>
              <a:rPr lang="en-US" sz="2000" dirty="0"/>
              <a:t>	</a:t>
            </a:r>
            <a:r>
              <a:rPr lang="en-US" sz="2000" dirty="0" smtClean="0"/>
              <a:t>Assessing </a:t>
            </a:r>
            <a:r>
              <a:rPr lang="en-US" sz="2000" dirty="0"/>
              <a:t>p</a:t>
            </a:r>
            <a:r>
              <a:rPr lang="en-US" sz="2000" dirty="0" smtClean="0"/>
              <a:t>erformance </a:t>
            </a:r>
            <a:r>
              <a:rPr lang="en-US" sz="2000" dirty="0"/>
              <a:t>of </a:t>
            </a:r>
            <a:r>
              <a:rPr lang="en-US" sz="2000" dirty="0" smtClean="0"/>
              <a:t>PSI-BLAST </a:t>
            </a:r>
            <a:r>
              <a:rPr lang="en-US" sz="2000" dirty="0"/>
              <a:t>and </a:t>
            </a:r>
            <a:r>
              <a:rPr lang="en-US" sz="2000" dirty="0" smtClean="0"/>
              <a:t>DELTA-</a:t>
            </a:r>
            <a:r>
              <a:rPr lang="en-US" sz="2000" dirty="0"/>
              <a:t>BLAST </a:t>
            </a:r>
            <a:br>
              <a:rPr lang="en-US" sz="2000" dirty="0"/>
            </a:br>
            <a:r>
              <a:rPr lang="en-US" sz="2000" dirty="0" smtClean="0"/>
              <a:t>	Pattern-hit </a:t>
            </a:r>
            <a:r>
              <a:rPr lang="en-US" sz="2000" dirty="0"/>
              <a:t>initiated BLAST </a:t>
            </a:r>
            <a:r>
              <a:rPr lang="en-US" sz="2000" dirty="0" smtClean="0"/>
              <a:t>(PHI-BLAST) </a:t>
            </a:r>
            <a:endParaRPr lang="en-US" sz="2000" dirty="0"/>
          </a:p>
          <a:p>
            <a:r>
              <a:rPr lang="en-US" sz="2000" dirty="0"/>
              <a:t>Profile </a:t>
            </a:r>
            <a:r>
              <a:rPr lang="en-US" sz="2000" dirty="0" smtClean="0"/>
              <a:t>searches</a:t>
            </a:r>
            <a:r>
              <a:rPr lang="en-US" sz="2000" dirty="0"/>
              <a:t>: Hidden Markov </a:t>
            </a:r>
            <a:r>
              <a:rPr lang="en-US" sz="2000" dirty="0" smtClean="0"/>
              <a:t>Models</a:t>
            </a:r>
            <a:r>
              <a:rPr lang="en-US" sz="2000" dirty="0"/>
              <a:t> </a:t>
            </a:r>
            <a:r>
              <a:rPr lang="en-US" sz="2000" dirty="0" smtClean="0"/>
              <a:t>and HMMER</a:t>
            </a:r>
            <a:endParaRPr lang="en-US" sz="2000" dirty="0"/>
          </a:p>
          <a:p>
            <a:r>
              <a:rPr lang="en-US" sz="2000" dirty="0" smtClean="0"/>
              <a:t>BLAST-</a:t>
            </a:r>
            <a:r>
              <a:rPr lang="en-US" sz="2000" dirty="0"/>
              <a:t>like </a:t>
            </a:r>
            <a:r>
              <a:rPr lang="en-US" sz="2000" dirty="0" smtClean="0"/>
              <a:t>alignment </a:t>
            </a:r>
            <a:r>
              <a:rPr lang="en-US" sz="2000" dirty="0"/>
              <a:t>tools to </a:t>
            </a:r>
            <a:r>
              <a:rPr lang="en-US" sz="2000" dirty="0" smtClean="0"/>
              <a:t>search </a:t>
            </a:r>
            <a:r>
              <a:rPr lang="en-US" sz="2000" dirty="0"/>
              <a:t>g</a:t>
            </a:r>
            <a:r>
              <a:rPr lang="en-US" sz="2000" dirty="0" smtClean="0"/>
              <a:t>enomic DNA</a:t>
            </a:r>
          </a:p>
          <a:p>
            <a:r>
              <a:rPr lang="en-US" sz="2000" dirty="0"/>
              <a:t>	</a:t>
            </a:r>
            <a:r>
              <a:rPr lang="en-US" sz="2000" dirty="0" smtClean="0"/>
              <a:t>Benchmarking </a:t>
            </a:r>
            <a:r>
              <a:rPr lang="en-US" sz="2000" dirty="0"/>
              <a:t>to </a:t>
            </a:r>
            <a:r>
              <a:rPr lang="en-US" sz="2000" dirty="0" smtClean="0"/>
              <a:t>assess </a:t>
            </a:r>
            <a:r>
              <a:rPr lang="en-US" sz="2000" dirty="0"/>
              <a:t>g</a:t>
            </a:r>
            <a:r>
              <a:rPr lang="en-US" sz="2000" dirty="0" smtClean="0"/>
              <a:t>enomic </a:t>
            </a:r>
            <a:r>
              <a:rPr lang="en-US" sz="2000" dirty="0"/>
              <a:t>a</a:t>
            </a:r>
            <a:r>
              <a:rPr lang="en-US" sz="2000" dirty="0" smtClean="0"/>
              <a:t>lignment performance</a:t>
            </a:r>
          </a:p>
          <a:p>
            <a:r>
              <a:rPr lang="en-US" sz="2000" dirty="0"/>
              <a:t>	</a:t>
            </a:r>
            <a:r>
              <a:rPr lang="en-US" sz="2000" dirty="0" err="1" smtClean="0"/>
              <a:t>PatternHunter</a:t>
            </a:r>
            <a:r>
              <a:rPr lang="en-US" sz="2000" dirty="0" smtClean="0"/>
              <a:t>, BLASTZ,  </a:t>
            </a:r>
            <a:r>
              <a:rPr lang="en-US" sz="2000" dirty="0" err="1" smtClean="0"/>
              <a:t>Enredo</a:t>
            </a:r>
            <a:r>
              <a:rPr lang="en-US" sz="2000" dirty="0"/>
              <a:t>/</a:t>
            </a:r>
            <a:r>
              <a:rPr lang="en-US" sz="2000" dirty="0" smtClean="0"/>
              <a:t>Pecan</a:t>
            </a:r>
            <a:r>
              <a:rPr lang="en-US" sz="2000" dirty="0"/>
              <a:t>, </a:t>
            </a:r>
            <a:r>
              <a:rPr lang="en-US" sz="2000" dirty="0" err="1" smtClean="0"/>
              <a:t>MegaBLAST</a:t>
            </a:r>
            <a:r>
              <a:rPr lang="en-US" sz="2000" dirty="0" smtClean="0"/>
              <a:t>, BLAT, 		LAGAN, SSAHA2</a:t>
            </a:r>
            <a:endParaRPr lang="en-US" sz="2000" dirty="0"/>
          </a:p>
          <a:p>
            <a:r>
              <a:rPr lang="en-US" sz="2000" dirty="0"/>
              <a:t>Aligning </a:t>
            </a:r>
            <a:r>
              <a:rPr lang="en-US" sz="2000" dirty="0" smtClean="0"/>
              <a:t>NGS reads </a:t>
            </a:r>
            <a:r>
              <a:rPr lang="en-US" sz="2000" dirty="0"/>
              <a:t>to a </a:t>
            </a:r>
            <a:r>
              <a:rPr lang="en-US" sz="2000" dirty="0" smtClean="0"/>
              <a:t>reference genome</a:t>
            </a:r>
          </a:p>
          <a:p>
            <a:r>
              <a:rPr lang="en-US" sz="2000" dirty="0"/>
              <a:t>	</a:t>
            </a:r>
            <a:r>
              <a:rPr lang="en-US" sz="2000" dirty="0" smtClean="0"/>
              <a:t>Alignment </a:t>
            </a:r>
            <a:r>
              <a:rPr lang="en-US" sz="2000" dirty="0"/>
              <a:t>b</a:t>
            </a:r>
            <a:r>
              <a:rPr lang="en-US" sz="2000" dirty="0" smtClean="0"/>
              <a:t>ased </a:t>
            </a:r>
            <a:r>
              <a:rPr lang="en-US" sz="2000" dirty="0"/>
              <a:t>on </a:t>
            </a:r>
            <a:r>
              <a:rPr lang="en-US" sz="2000" dirty="0" smtClean="0"/>
              <a:t>hash </a:t>
            </a:r>
            <a:r>
              <a:rPr lang="en-US" sz="2000" dirty="0" smtClean="0"/>
              <a:t>tables</a:t>
            </a:r>
            <a:r>
              <a:rPr lang="en-US" sz="2000" dirty="0" smtClean="0"/>
              <a:t>; </a:t>
            </a:r>
            <a:r>
              <a:rPr lang="en-US" sz="2000" dirty="0" smtClean="0"/>
              <a:t>Burrows</a:t>
            </a:r>
            <a:r>
              <a:rPr lang="en-US" sz="2000" dirty="0"/>
              <a:t>–Wheeler </a:t>
            </a:r>
            <a:r>
              <a:rPr lang="en-US" sz="2000" dirty="0" smtClean="0"/>
              <a:t>transform</a:t>
            </a:r>
            <a:endParaRPr lang="en-US" sz="2000" dirty="0"/>
          </a:p>
          <a:p>
            <a:r>
              <a:rPr lang="en-US" sz="2000" dirty="0" smtClean="0"/>
              <a:t>Perspective</a:t>
            </a:r>
            <a:endParaRPr lang="en-US" sz="2000" dirty="0"/>
          </a:p>
        </p:txBody>
      </p:sp>
    </p:spTree>
    <p:extLst>
      <p:ext uri="{BB962C8B-B14F-4D97-AF65-F5344CB8AC3E}">
        <p14:creationId xmlns:p14="http://schemas.microsoft.com/office/powerpoint/2010/main" val="376292233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p:cNvSpPr txBox="1">
            <a:spLocks noChangeArrowheads="1"/>
          </p:cNvSpPr>
          <p:nvPr/>
        </p:nvSpPr>
        <p:spPr bwMode="auto">
          <a:xfrm>
            <a:off x="2286000" y="381000"/>
            <a:ext cx="5019323" cy="461665"/>
          </a:xfrm>
          <a:prstGeom prst="rect">
            <a:avLst/>
          </a:prstGeom>
          <a:noFill/>
          <a:ln w="9525">
            <a:noFill/>
            <a:miter lim="800000"/>
            <a:headEnd/>
            <a:tailEnd/>
          </a:ln>
        </p:spPr>
        <p:txBody>
          <a:bodyPr wrap="none">
            <a:spAutoFit/>
          </a:bodyPr>
          <a:lstStyle/>
          <a:p>
            <a:pPr algn="ctr"/>
            <a:r>
              <a:rPr lang="en-US" sz="2400" dirty="0">
                <a:solidFill>
                  <a:srgbClr val="000000"/>
                </a:solidFill>
                <a:latin typeface="Gill Sans MT"/>
                <a:cs typeface="Gill Sans MT"/>
              </a:rPr>
              <a:t>BLAST-related tools for genomic DNA</a:t>
            </a:r>
          </a:p>
        </p:txBody>
      </p:sp>
      <p:sp>
        <p:nvSpPr>
          <p:cNvPr id="119811" name="Line 3"/>
          <p:cNvSpPr>
            <a:spLocks noChangeShapeType="1"/>
          </p:cNvSpPr>
          <p:nvPr/>
        </p:nvSpPr>
        <p:spPr bwMode="auto">
          <a:xfrm>
            <a:off x="1600200" y="1066800"/>
            <a:ext cx="6934200" cy="0"/>
          </a:xfrm>
          <a:prstGeom prst="line">
            <a:avLst/>
          </a:prstGeom>
          <a:noFill/>
          <a:ln w="19050">
            <a:solidFill>
              <a:srgbClr val="000000"/>
            </a:solidFill>
            <a:round/>
            <a:headEnd/>
            <a:tailEnd/>
          </a:ln>
        </p:spPr>
        <p:txBody>
          <a:bodyPr/>
          <a:lstStyle/>
          <a:p>
            <a:endParaRPr lang="en-US" sz="2400">
              <a:solidFill>
                <a:srgbClr val="000000"/>
              </a:solidFill>
              <a:latin typeface="Gill Sans MT"/>
              <a:cs typeface="Gill Sans MT"/>
            </a:endParaRPr>
          </a:p>
        </p:txBody>
      </p:sp>
      <p:sp>
        <p:nvSpPr>
          <p:cNvPr id="119812" name="Text Box 4"/>
          <p:cNvSpPr txBox="1">
            <a:spLocks noChangeArrowheads="1"/>
          </p:cNvSpPr>
          <p:nvPr/>
        </p:nvSpPr>
        <p:spPr bwMode="auto">
          <a:xfrm>
            <a:off x="1447800" y="2362200"/>
            <a:ext cx="7327647" cy="2677656"/>
          </a:xfrm>
          <a:prstGeom prst="rect">
            <a:avLst/>
          </a:prstGeom>
          <a:noFill/>
          <a:ln w="9525">
            <a:noFill/>
            <a:miter lim="800000"/>
            <a:headEnd/>
            <a:tailEnd/>
          </a:ln>
        </p:spPr>
        <p:txBody>
          <a:bodyPr wrap="none">
            <a:spAutoFit/>
          </a:bodyPr>
          <a:lstStyle/>
          <a:p>
            <a:r>
              <a:rPr lang="en-US" sz="2400" dirty="0">
                <a:solidFill>
                  <a:srgbClr val="000000"/>
                </a:solidFill>
                <a:latin typeface="Gill Sans MT"/>
                <a:cs typeface="Gill Sans MT"/>
              </a:rPr>
              <a:t>The analysis of genomic DNA presents special challenges</a:t>
            </a:r>
            <a:r>
              <a:rPr lang="en-US" sz="2400" dirty="0" smtClean="0">
                <a:solidFill>
                  <a:srgbClr val="000000"/>
                </a:solidFill>
                <a:latin typeface="Gill Sans MT"/>
                <a:cs typeface="Gill Sans MT"/>
              </a:rPr>
              <a:t>:</a:t>
            </a:r>
          </a:p>
          <a:p>
            <a:endParaRPr lang="en-US" sz="2400" dirty="0">
              <a:solidFill>
                <a:srgbClr val="000000"/>
              </a:solidFill>
              <a:latin typeface="Gill Sans MT"/>
              <a:cs typeface="Gill Sans MT"/>
            </a:endParaRPr>
          </a:p>
          <a:p>
            <a:pPr>
              <a:buFontTx/>
              <a:buChar char="•"/>
            </a:pPr>
            <a:r>
              <a:rPr lang="en-US" sz="2400" dirty="0">
                <a:solidFill>
                  <a:srgbClr val="000000"/>
                </a:solidFill>
                <a:latin typeface="Gill Sans MT"/>
                <a:cs typeface="Gill Sans MT"/>
              </a:rPr>
              <a:t> There are exons (protein-coding sequence) and</a:t>
            </a:r>
          </a:p>
          <a:p>
            <a:r>
              <a:rPr lang="en-US" sz="2400" dirty="0">
                <a:solidFill>
                  <a:srgbClr val="000000"/>
                </a:solidFill>
                <a:latin typeface="Gill Sans MT"/>
                <a:cs typeface="Gill Sans MT"/>
              </a:rPr>
              <a:t>  introns (intervening sequences).</a:t>
            </a:r>
          </a:p>
          <a:p>
            <a:pPr>
              <a:buFontTx/>
              <a:buChar char="•"/>
            </a:pPr>
            <a:r>
              <a:rPr lang="en-US" sz="2400" dirty="0">
                <a:solidFill>
                  <a:srgbClr val="000000"/>
                </a:solidFill>
                <a:latin typeface="Gill Sans MT"/>
                <a:cs typeface="Gill Sans MT"/>
              </a:rPr>
              <a:t> There may be sequencing errors or polymorphisms</a:t>
            </a:r>
          </a:p>
          <a:p>
            <a:pPr>
              <a:buFontTx/>
              <a:buChar char="•"/>
            </a:pPr>
            <a:r>
              <a:rPr lang="en-US" sz="2400" dirty="0">
                <a:solidFill>
                  <a:srgbClr val="000000"/>
                </a:solidFill>
                <a:latin typeface="Gill Sans MT"/>
                <a:cs typeface="Gill Sans MT"/>
              </a:rPr>
              <a:t> The comparison may between be related species</a:t>
            </a:r>
          </a:p>
          <a:p>
            <a:r>
              <a:rPr lang="en-US" sz="2400" dirty="0">
                <a:solidFill>
                  <a:srgbClr val="000000"/>
                </a:solidFill>
                <a:latin typeface="Gill Sans MT"/>
                <a:cs typeface="Gill Sans MT"/>
              </a:rPr>
              <a:t>  (e.g. human and </a:t>
            </a:r>
            <a:r>
              <a:rPr lang="en-US" sz="2400" dirty="0" smtClean="0">
                <a:solidFill>
                  <a:srgbClr val="000000"/>
                </a:solidFill>
                <a:latin typeface="Gill Sans MT"/>
                <a:cs typeface="Gill Sans MT"/>
              </a:rPr>
              <a:t>mouse</a:t>
            </a:r>
            <a:r>
              <a:rPr lang="en-US" sz="2400" dirty="0" smtClean="0">
                <a:solidFill>
                  <a:srgbClr val="000000"/>
                </a:solidFill>
                <a:latin typeface="Gill Sans MT"/>
                <a:cs typeface="Gill Sans MT"/>
              </a:rPr>
              <a:t>)</a:t>
            </a:r>
            <a:endParaRPr lang="en-US" sz="2400" dirty="0">
              <a:solidFill>
                <a:srgbClr val="000000"/>
              </a:solidFill>
              <a:latin typeface="Gill Sans MT"/>
              <a:cs typeface="Gill Sans MT"/>
            </a:endParaRPr>
          </a:p>
        </p:txBody>
      </p:sp>
    </p:spTree>
    <p:extLst>
      <p:ext uri="{BB962C8B-B14F-4D97-AF65-F5344CB8AC3E}">
        <p14:creationId xmlns:p14="http://schemas.microsoft.com/office/powerpoint/2010/main" val="348736481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Line 3"/>
          <p:cNvSpPr>
            <a:spLocks noChangeShapeType="1"/>
          </p:cNvSpPr>
          <p:nvPr/>
        </p:nvSpPr>
        <p:spPr bwMode="auto">
          <a:xfrm>
            <a:off x="1752600" y="1066800"/>
            <a:ext cx="6781800" cy="0"/>
          </a:xfrm>
          <a:prstGeom prst="line">
            <a:avLst/>
          </a:prstGeom>
          <a:noFill/>
          <a:ln w="19050">
            <a:solidFill>
              <a:srgbClr val="000000"/>
            </a:solidFill>
            <a:round/>
            <a:headEnd/>
            <a:tailEnd/>
          </a:ln>
        </p:spPr>
        <p:txBody>
          <a:bodyPr/>
          <a:lstStyle/>
          <a:p>
            <a:endParaRPr lang="en-US"/>
          </a:p>
        </p:txBody>
      </p:sp>
      <p:sp>
        <p:nvSpPr>
          <p:cNvPr id="120836" name="Text Box 4"/>
          <p:cNvSpPr txBox="1">
            <a:spLocks noChangeArrowheads="1"/>
          </p:cNvSpPr>
          <p:nvPr/>
        </p:nvSpPr>
        <p:spPr bwMode="auto">
          <a:xfrm>
            <a:off x="1371600" y="1828800"/>
            <a:ext cx="7417415" cy="4524315"/>
          </a:xfrm>
          <a:prstGeom prst="rect">
            <a:avLst/>
          </a:prstGeom>
          <a:noFill/>
          <a:ln w="9525">
            <a:noFill/>
            <a:miter lim="800000"/>
            <a:headEnd/>
            <a:tailEnd/>
          </a:ln>
        </p:spPr>
        <p:txBody>
          <a:bodyPr wrap="none">
            <a:spAutoFit/>
          </a:bodyPr>
          <a:lstStyle/>
          <a:p>
            <a:r>
              <a:rPr lang="en-US" sz="2400" dirty="0">
                <a:solidFill>
                  <a:srgbClr val="000000"/>
                </a:solidFill>
                <a:latin typeface="Gill Sans MT"/>
                <a:cs typeface="Gill Sans MT"/>
              </a:rPr>
              <a:t>Recently developed tools include:</a:t>
            </a:r>
          </a:p>
          <a:p>
            <a:endParaRPr lang="en-US" sz="2400" dirty="0">
              <a:solidFill>
                <a:srgbClr val="000000"/>
              </a:solidFill>
              <a:latin typeface="Gill Sans MT"/>
              <a:cs typeface="Gill Sans MT"/>
            </a:endParaRPr>
          </a:p>
          <a:p>
            <a:pPr>
              <a:buFontTx/>
              <a:buChar char="•"/>
            </a:pPr>
            <a:r>
              <a:rPr lang="en-US" sz="2400" dirty="0">
                <a:solidFill>
                  <a:srgbClr val="000000"/>
                </a:solidFill>
                <a:latin typeface="Gill Sans MT"/>
                <a:cs typeface="Gill Sans MT"/>
              </a:rPr>
              <a:t> </a:t>
            </a:r>
            <a:r>
              <a:rPr lang="en-US" sz="2400" dirty="0" err="1">
                <a:solidFill>
                  <a:srgbClr val="000000"/>
                </a:solidFill>
                <a:latin typeface="Gill Sans MT"/>
                <a:cs typeface="Gill Sans MT"/>
              </a:rPr>
              <a:t>MegaBLAST</a:t>
            </a:r>
            <a:r>
              <a:rPr lang="en-US" sz="2400" dirty="0">
                <a:solidFill>
                  <a:srgbClr val="000000"/>
                </a:solidFill>
                <a:latin typeface="Gill Sans MT"/>
                <a:cs typeface="Gill Sans MT"/>
              </a:rPr>
              <a:t> at NCBI.</a:t>
            </a:r>
          </a:p>
          <a:p>
            <a:pPr>
              <a:buFontTx/>
              <a:buChar char="•"/>
            </a:pPr>
            <a:endParaRPr lang="en-US" sz="2400" dirty="0">
              <a:solidFill>
                <a:srgbClr val="000000"/>
              </a:solidFill>
              <a:latin typeface="Gill Sans MT"/>
              <a:cs typeface="Gill Sans MT"/>
            </a:endParaRPr>
          </a:p>
          <a:p>
            <a:pPr>
              <a:buFontTx/>
              <a:buChar char="•"/>
            </a:pPr>
            <a:r>
              <a:rPr lang="en-US" sz="2400" dirty="0">
                <a:solidFill>
                  <a:srgbClr val="000000"/>
                </a:solidFill>
                <a:latin typeface="Gill Sans MT"/>
                <a:cs typeface="Gill Sans MT"/>
              </a:rPr>
              <a:t> BLAT (BLAST-like alignment tool). BLAT parses an entire </a:t>
            </a:r>
          </a:p>
          <a:p>
            <a:r>
              <a:rPr lang="en-US" sz="2400" dirty="0">
                <a:solidFill>
                  <a:srgbClr val="000000"/>
                </a:solidFill>
                <a:latin typeface="Gill Sans MT"/>
                <a:cs typeface="Gill Sans MT"/>
              </a:rPr>
              <a:t>  genomic DNA database into words (11mers), then </a:t>
            </a:r>
          </a:p>
          <a:p>
            <a:r>
              <a:rPr lang="en-US" sz="2400" dirty="0">
                <a:solidFill>
                  <a:srgbClr val="000000"/>
                </a:solidFill>
                <a:latin typeface="Gill Sans MT"/>
                <a:cs typeface="Gill Sans MT"/>
              </a:rPr>
              <a:t>  searches them against a query. Thus it is a mirror image</a:t>
            </a:r>
          </a:p>
          <a:p>
            <a:r>
              <a:rPr lang="en-US" sz="2400" dirty="0">
                <a:solidFill>
                  <a:srgbClr val="000000"/>
                </a:solidFill>
                <a:latin typeface="Gill Sans MT"/>
                <a:cs typeface="Gill Sans MT"/>
              </a:rPr>
              <a:t>  of the BLAST strategy. See http://</a:t>
            </a:r>
            <a:r>
              <a:rPr lang="en-US" sz="2400" dirty="0" err="1">
                <a:solidFill>
                  <a:srgbClr val="000000"/>
                </a:solidFill>
                <a:latin typeface="Gill Sans MT"/>
                <a:cs typeface="Gill Sans MT"/>
              </a:rPr>
              <a:t>genome.ucsc.edu</a:t>
            </a:r>
            <a:endParaRPr lang="en-US" sz="2400" dirty="0">
              <a:solidFill>
                <a:srgbClr val="000000"/>
              </a:solidFill>
              <a:latin typeface="Gill Sans MT"/>
              <a:cs typeface="Gill Sans MT"/>
            </a:endParaRPr>
          </a:p>
          <a:p>
            <a:endParaRPr lang="en-US" sz="2400" dirty="0">
              <a:solidFill>
                <a:srgbClr val="000000"/>
              </a:solidFill>
              <a:latin typeface="Gill Sans MT"/>
              <a:cs typeface="Gill Sans MT"/>
            </a:endParaRPr>
          </a:p>
          <a:p>
            <a:pPr>
              <a:buFontTx/>
              <a:buChar char="•"/>
            </a:pPr>
            <a:r>
              <a:rPr lang="en-US" sz="2400" dirty="0">
                <a:solidFill>
                  <a:srgbClr val="000000"/>
                </a:solidFill>
                <a:latin typeface="Gill Sans MT"/>
                <a:cs typeface="Gill Sans MT"/>
              </a:rPr>
              <a:t> SSAHA at </a:t>
            </a:r>
            <a:r>
              <a:rPr lang="en-US" sz="2400" dirty="0" err="1">
                <a:solidFill>
                  <a:srgbClr val="000000"/>
                </a:solidFill>
                <a:latin typeface="Gill Sans MT"/>
                <a:cs typeface="Gill Sans MT"/>
              </a:rPr>
              <a:t>Ensembl</a:t>
            </a:r>
            <a:r>
              <a:rPr lang="en-US" sz="2400" dirty="0">
                <a:solidFill>
                  <a:srgbClr val="000000"/>
                </a:solidFill>
                <a:latin typeface="Gill Sans MT"/>
                <a:cs typeface="Gill Sans MT"/>
              </a:rPr>
              <a:t> uses a similar strategy as BLAT.</a:t>
            </a:r>
          </a:p>
          <a:p>
            <a:r>
              <a:rPr lang="en-US" sz="2400" dirty="0">
                <a:solidFill>
                  <a:srgbClr val="000000"/>
                </a:solidFill>
                <a:latin typeface="Gill Sans MT"/>
                <a:cs typeface="Gill Sans MT"/>
              </a:rPr>
              <a:t>  See http://</a:t>
            </a:r>
            <a:r>
              <a:rPr lang="en-US" sz="2400" dirty="0" err="1">
                <a:solidFill>
                  <a:srgbClr val="000000"/>
                </a:solidFill>
                <a:latin typeface="Gill Sans MT"/>
                <a:cs typeface="Gill Sans MT"/>
              </a:rPr>
              <a:t>www.ensembl.org</a:t>
            </a:r>
            <a:endParaRPr lang="en-US" sz="2400" dirty="0">
              <a:solidFill>
                <a:srgbClr val="000000"/>
              </a:solidFill>
              <a:latin typeface="Gill Sans MT"/>
              <a:cs typeface="Gill Sans MT"/>
            </a:endParaRPr>
          </a:p>
          <a:p>
            <a:endParaRPr lang="en-US" sz="2400" dirty="0">
              <a:solidFill>
                <a:srgbClr val="000000"/>
              </a:solidFill>
              <a:latin typeface="Gill Sans MT"/>
              <a:cs typeface="Gill Sans MT"/>
            </a:endParaRPr>
          </a:p>
        </p:txBody>
      </p:sp>
      <p:sp>
        <p:nvSpPr>
          <p:cNvPr id="120837" name="Rectangle 5"/>
          <p:cNvSpPr>
            <a:spLocks noChangeArrowheads="1"/>
          </p:cNvSpPr>
          <p:nvPr/>
        </p:nvSpPr>
        <p:spPr bwMode="auto">
          <a:xfrm>
            <a:off x="7796213" y="6437313"/>
            <a:ext cx="1282700" cy="400050"/>
          </a:xfrm>
          <a:prstGeom prst="rect">
            <a:avLst/>
          </a:prstGeom>
          <a:noFill/>
          <a:ln w="9525">
            <a:noFill/>
            <a:miter lim="800000"/>
            <a:headEnd/>
            <a:tailEnd/>
          </a:ln>
        </p:spPr>
        <p:txBody>
          <a:bodyPr wrap="none">
            <a:spAutoFit/>
          </a:bodyPr>
          <a:lstStyle/>
          <a:p>
            <a:r>
              <a:rPr lang="en-US" sz="2000">
                <a:solidFill>
                  <a:srgbClr val="FFFFFF"/>
                </a:solidFill>
                <a:latin typeface="Arial" charset="0"/>
              </a:rPr>
              <a:t>Page 162</a:t>
            </a:r>
          </a:p>
        </p:txBody>
      </p:sp>
      <p:sp>
        <p:nvSpPr>
          <p:cNvPr id="6" name="Text Box 2"/>
          <p:cNvSpPr txBox="1">
            <a:spLocks noChangeArrowheads="1"/>
          </p:cNvSpPr>
          <p:nvPr/>
        </p:nvSpPr>
        <p:spPr bwMode="auto">
          <a:xfrm>
            <a:off x="2286000" y="381000"/>
            <a:ext cx="5019323" cy="461665"/>
          </a:xfrm>
          <a:prstGeom prst="rect">
            <a:avLst/>
          </a:prstGeom>
          <a:noFill/>
          <a:ln w="9525">
            <a:noFill/>
            <a:miter lim="800000"/>
            <a:headEnd/>
            <a:tailEnd/>
          </a:ln>
        </p:spPr>
        <p:txBody>
          <a:bodyPr wrap="none">
            <a:spAutoFit/>
          </a:bodyPr>
          <a:lstStyle/>
          <a:p>
            <a:pPr algn="ctr"/>
            <a:r>
              <a:rPr lang="en-US" sz="2400" dirty="0">
                <a:solidFill>
                  <a:srgbClr val="000000"/>
                </a:solidFill>
                <a:latin typeface="Gill Sans MT"/>
                <a:cs typeface="Gill Sans MT"/>
              </a:rPr>
              <a:t>BLAST-related tools for genomic DNA</a:t>
            </a:r>
          </a:p>
        </p:txBody>
      </p:sp>
    </p:spTree>
    <p:extLst>
      <p:ext uri="{BB962C8B-B14F-4D97-AF65-F5344CB8AC3E}">
        <p14:creationId xmlns:p14="http://schemas.microsoft.com/office/powerpoint/2010/main" val="277271067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
          <p:cNvPicPr>
            <a:picLocks noChangeAspect="1"/>
          </p:cNvPicPr>
          <p:nvPr/>
        </p:nvPicPr>
        <p:blipFill rotWithShape="1">
          <a:blip r:embed="rId2">
            <a:extLst>
              <a:ext uri="{28A0092B-C50C-407E-A947-70E740481C1C}">
                <a14:useLocalDpi xmlns:a14="http://schemas.microsoft.com/office/drawing/2010/main" val="0"/>
              </a:ext>
            </a:extLst>
          </a:blip>
          <a:srcRect b="23935"/>
          <a:stretch/>
        </p:blipFill>
        <p:spPr bwMode="auto">
          <a:xfrm>
            <a:off x="2286000" y="1447800"/>
            <a:ext cx="5802986" cy="435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5.1</a:t>
            </a:r>
          </a:p>
          <a:p>
            <a:r>
              <a:rPr lang="en-US" dirty="0" smtClean="0">
                <a:solidFill>
                  <a:schemeClr val="bg1">
                    <a:lumMod val="50000"/>
                  </a:schemeClr>
                </a:solidFill>
              </a:rPr>
              <a:t>Page </a:t>
            </a:r>
            <a:r>
              <a:rPr lang="en-US" dirty="0" smtClean="0">
                <a:solidFill>
                  <a:schemeClr val="bg1">
                    <a:lumMod val="50000"/>
                  </a:schemeClr>
                </a:solidFill>
              </a:rPr>
              <a:t>169</a:t>
            </a:r>
            <a:endParaRPr lang="en-US" dirty="0">
              <a:solidFill>
                <a:schemeClr val="bg1">
                  <a:lumMod val="50000"/>
                </a:schemeClr>
              </a:solidFill>
            </a:endParaRPr>
          </a:p>
        </p:txBody>
      </p:sp>
      <p:sp>
        <p:nvSpPr>
          <p:cNvPr id="4" name="Text Box 2"/>
          <p:cNvSpPr txBox="1">
            <a:spLocks noChangeArrowheads="1"/>
          </p:cNvSpPr>
          <p:nvPr/>
        </p:nvSpPr>
        <p:spPr bwMode="auto">
          <a:xfrm>
            <a:off x="1981200" y="228600"/>
            <a:ext cx="5775940" cy="954107"/>
          </a:xfrm>
          <a:prstGeom prst="rect">
            <a:avLst/>
          </a:prstGeom>
          <a:noFill/>
          <a:ln w="9525">
            <a:noFill/>
            <a:miter lim="800000"/>
            <a:headEnd/>
            <a:tailEnd/>
          </a:ln>
        </p:spPr>
        <p:txBody>
          <a:bodyPr wrap="none">
            <a:spAutoFit/>
          </a:bodyPr>
          <a:lstStyle/>
          <a:p>
            <a:pPr algn="ctr"/>
            <a:r>
              <a:rPr lang="en-US" sz="2800" dirty="0" smtClean="0">
                <a:latin typeface="Gill Sans MT"/>
                <a:cs typeface="Gill Sans MT"/>
              </a:rPr>
              <a:t>There are hundreds of BLAST servers;</a:t>
            </a:r>
          </a:p>
          <a:p>
            <a:pPr algn="ctr"/>
            <a:r>
              <a:rPr lang="en-US" sz="2800" dirty="0" err="1" smtClean="0">
                <a:latin typeface="Gill Sans MT"/>
                <a:cs typeface="Gill Sans MT"/>
              </a:rPr>
              <a:t>Ensembl</a:t>
            </a:r>
            <a:r>
              <a:rPr lang="en-US" sz="2800" dirty="0" smtClean="0">
                <a:latin typeface="Gill Sans MT"/>
                <a:cs typeface="Gill Sans MT"/>
              </a:rPr>
              <a:t> is a prominent example</a:t>
            </a:r>
            <a:endParaRPr lang="en-US" sz="2800" dirty="0">
              <a:latin typeface="Gill Sans MT"/>
              <a:cs typeface="Gill Sans MT"/>
            </a:endParaRPr>
          </a:p>
        </p:txBody>
      </p:sp>
      <p:sp>
        <p:nvSpPr>
          <p:cNvPr id="5" name="Text Box 2"/>
          <p:cNvSpPr txBox="1">
            <a:spLocks noChangeArrowheads="1"/>
          </p:cNvSpPr>
          <p:nvPr/>
        </p:nvSpPr>
        <p:spPr bwMode="auto">
          <a:xfrm>
            <a:off x="1905000" y="6096000"/>
            <a:ext cx="6400800" cy="695575"/>
          </a:xfrm>
          <a:prstGeom prst="rect">
            <a:avLst/>
          </a:prstGeom>
          <a:noFill/>
          <a:ln w="9525">
            <a:solidFill>
              <a:srgbClr val="000000"/>
            </a:solidFill>
            <a:miter lim="800000"/>
            <a:headEnd/>
            <a:tailEnd/>
          </a:ln>
        </p:spPr>
        <p:txBody>
          <a:bodyPr wrap="square">
            <a:spAutoFit/>
          </a:bodyPr>
          <a:lstStyle/>
          <a:p>
            <a:pPr algn="ctr">
              <a:lnSpc>
                <a:spcPct val="80000"/>
              </a:lnSpc>
            </a:pPr>
            <a:r>
              <a:rPr lang="en-US" sz="2400" dirty="0" err="1" smtClean="0">
                <a:latin typeface="Gill Sans MT"/>
                <a:cs typeface="Gill Sans MT"/>
              </a:rPr>
              <a:t>Ensembl</a:t>
            </a:r>
            <a:r>
              <a:rPr lang="en-US" sz="2400" dirty="0" smtClean="0">
                <a:latin typeface="Gill Sans MT"/>
                <a:cs typeface="Gill Sans MT"/>
              </a:rPr>
              <a:t> can show database matches conveniently superimposed on an ideogram of chromosomes</a:t>
            </a:r>
            <a:endParaRPr lang="en-US" sz="2400" dirty="0">
              <a:latin typeface="Gill Sans MT"/>
              <a:cs typeface="Gill Sans MT"/>
            </a:endParaRPr>
          </a:p>
        </p:txBody>
      </p:sp>
    </p:spTree>
    <p:extLst>
      <p:ext uri="{BB962C8B-B14F-4D97-AF65-F5344CB8AC3E}">
        <p14:creationId xmlns:p14="http://schemas.microsoft.com/office/powerpoint/2010/main" val="14917038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p:cNvPicPr>
            <a:picLocks noChangeAspect="1"/>
          </p:cNvPicPr>
          <p:nvPr/>
        </p:nvPicPr>
        <p:blipFill rotWithShape="1">
          <a:blip r:embed="rId2">
            <a:extLst>
              <a:ext uri="{28A0092B-C50C-407E-A947-70E740481C1C}">
                <a14:useLocalDpi xmlns:a14="http://schemas.microsoft.com/office/drawing/2010/main" val="0"/>
              </a:ext>
            </a:extLst>
          </a:blip>
          <a:srcRect b="35209"/>
          <a:stretch/>
        </p:blipFill>
        <p:spPr bwMode="auto">
          <a:xfrm>
            <a:off x="1524000" y="753890"/>
            <a:ext cx="6539793" cy="584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5.13</a:t>
            </a:r>
          </a:p>
          <a:p>
            <a:r>
              <a:rPr lang="en-US" dirty="0" smtClean="0">
                <a:solidFill>
                  <a:schemeClr val="bg1">
                    <a:lumMod val="50000"/>
                  </a:schemeClr>
                </a:solidFill>
              </a:rPr>
              <a:t>Page </a:t>
            </a:r>
            <a:r>
              <a:rPr lang="en-US" dirty="0" smtClean="0">
                <a:solidFill>
                  <a:schemeClr val="bg1">
                    <a:lumMod val="50000"/>
                  </a:schemeClr>
                </a:solidFill>
              </a:rPr>
              <a:t>189</a:t>
            </a:r>
            <a:endParaRPr lang="en-US" dirty="0">
              <a:solidFill>
                <a:schemeClr val="bg1">
                  <a:lumMod val="50000"/>
                </a:schemeClr>
              </a:solidFill>
            </a:endParaRPr>
          </a:p>
        </p:txBody>
      </p:sp>
      <p:sp>
        <p:nvSpPr>
          <p:cNvPr id="4" name="Text Box 4"/>
          <p:cNvSpPr txBox="1">
            <a:spLocks noChangeArrowheads="1"/>
          </p:cNvSpPr>
          <p:nvPr/>
        </p:nvSpPr>
        <p:spPr bwMode="auto">
          <a:xfrm>
            <a:off x="152400" y="76200"/>
            <a:ext cx="8915400" cy="461665"/>
          </a:xfrm>
          <a:prstGeom prst="rect">
            <a:avLst/>
          </a:prstGeom>
          <a:solidFill>
            <a:srgbClr val="FFFFFF"/>
          </a:solidFill>
          <a:ln w="9525">
            <a:noFill/>
            <a:miter lim="800000"/>
            <a:headEnd/>
            <a:tailEnd/>
          </a:ln>
        </p:spPr>
        <p:txBody>
          <a:bodyPr wrap="square">
            <a:spAutoFit/>
          </a:bodyPr>
          <a:lstStyle/>
          <a:p>
            <a:r>
              <a:rPr lang="en-US" sz="2400" dirty="0" err="1" smtClean="0">
                <a:solidFill>
                  <a:srgbClr val="000000"/>
                </a:solidFill>
                <a:latin typeface="Gill Sans MT"/>
                <a:cs typeface="Gill Sans MT"/>
              </a:rPr>
              <a:t>PatternHunter</a:t>
            </a:r>
            <a:r>
              <a:rPr lang="en-US" sz="2400" dirty="0" smtClean="0">
                <a:solidFill>
                  <a:srgbClr val="000000"/>
                </a:solidFill>
                <a:latin typeface="Gill Sans MT"/>
                <a:cs typeface="Gill Sans MT"/>
              </a:rPr>
              <a:t> uses long seeds with mismatches to improve sensitivity</a:t>
            </a:r>
            <a:endParaRPr lang="en-US" sz="2400" dirty="0">
              <a:solidFill>
                <a:srgbClr val="000000"/>
              </a:solidFill>
              <a:latin typeface="Gill Sans MT"/>
              <a:cs typeface="Gill Sans MT"/>
            </a:endParaRPr>
          </a:p>
        </p:txBody>
      </p:sp>
      <p:sp>
        <p:nvSpPr>
          <p:cNvPr id="2" name="TextBox 1"/>
          <p:cNvSpPr txBox="1"/>
          <p:nvPr/>
        </p:nvSpPr>
        <p:spPr>
          <a:xfrm>
            <a:off x="7239000" y="914400"/>
            <a:ext cx="1752600" cy="381000"/>
          </a:xfrm>
          <a:prstGeom prst="rect">
            <a:avLst/>
          </a:prstGeom>
          <a:noFill/>
          <a:ln>
            <a:solidFill>
              <a:schemeClr val="tx1"/>
            </a:solidFill>
          </a:ln>
        </p:spPr>
        <p:txBody>
          <a:bodyPr wrap="square" rtlCol="0">
            <a:spAutoFit/>
          </a:bodyPr>
          <a:lstStyle/>
          <a:p>
            <a:r>
              <a:rPr lang="en-US" b="1" dirty="0" smtClean="0">
                <a:solidFill>
                  <a:srgbClr val="008000"/>
                </a:solidFill>
                <a:latin typeface="Courier New"/>
                <a:cs typeface="Courier New"/>
              </a:rPr>
              <a:t>11111111111</a:t>
            </a:r>
            <a:endParaRPr lang="en-US" b="1" dirty="0">
              <a:solidFill>
                <a:srgbClr val="008000"/>
              </a:solidFill>
              <a:latin typeface="Courier New"/>
              <a:cs typeface="Courier New"/>
            </a:endParaRPr>
          </a:p>
        </p:txBody>
      </p:sp>
      <p:sp>
        <p:nvSpPr>
          <p:cNvPr id="6" name="TextBox 5"/>
          <p:cNvSpPr txBox="1"/>
          <p:nvPr/>
        </p:nvSpPr>
        <p:spPr>
          <a:xfrm>
            <a:off x="6324600" y="1447800"/>
            <a:ext cx="2667000" cy="369332"/>
          </a:xfrm>
          <a:prstGeom prst="rect">
            <a:avLst/>
          </a:prstGeom>
          <a:noFill/>
          <a:ln>
            <a:solidFill>
              <a:schemeClr val="tx1"/>
            </a:solidFill>
          </a:ln>
        </p:spPr>
        <p:txBody>
          <a:bodyPr wrap="square" rtlCol="0">
            <a:spAutoFit/>
          </a:bodyPr>
          <a:lstStyle/>
          <a:p>
            <a:r>
              <a:rPr lang="en-US" b="1" dirty="0" smtClean="0">
                <a:solidFill>
                  <a:srgbClr val="008000"/>
                </a:solidFill>
                <a:latin typeface="Courier New"/>
                <a:cs typeface="Courier New"/>
              </a:rPr>
              <a:t>110100110010101111</a:t>
            </a:r>
            <a:endParaRPr lang="en-US" b="1" dirty="0">
              <a:solidFill>
                <a:srgbClr val="008000"/>
              </a:solidFill>
              <a:latin typeface="Courier New"/>
              <a:cs typeface="Courier New"/>
            </a:endParaRPr>
          </a:p>
        </p:txBody>
      </p:sp>
      <p:sp>
        <p:nvSpPr>
          <p:cNvPr id="7" name="TextBox 6"/>
          <p:cNvSpPr txBox="1"/>
          <p:nvPr/>
        </p:nvSpPr>
        <p:spPr>
          <a:xfrm>
            <a:off x="4038600" y="6400800"/>
            <a:ext cx="1752600" cy="400110"/>
          </a:xfrm>
          <a:prstGeom prst="rect">
            <a:avLst/>
          </a:prstGeom>
          <a:solidFill>
            <a:srgbClr val="FFFFFF"/>
          </a:solidFill>
          <a:ln>
            <a:solidFill>
              <a:schemeClr val="tx1"/>
            </a:solidFill>
          </a:ln>
        </p:spPr>
        <p:txBody>
          <a:bodyPr wrap="square" rtlCol="0">
            <a:spAutoFit/>
          </a:bodyPr>
          <a:lstStyle/>
          <a:p>
            <a:pPr algn="ctr"/>
            <a:r>
              <a:rPr lang="en-US" sz="2000" dirty="0" smtClean="0">
                <a:solidFill>
                  <a:srgbClr val="008000"/>
                </a:solidFill>
                <a:latin typeface="Gill Sans MT"/>
                <a:cs typeface="Gill Sans MT"/>
              </a:rPr>
              <a:t>similarity</a:t>
            </a:r>
            <a:endParaRPr lang="en-US" sz="2000" dirty="0">
              <a:solidFill>
                <a:srgbClr val="008000"/>
              </a:solidFill>
              <a:latin typeface="Gill Sans MT"/>
              <a:cs typeface="Gill Sans MT"/>
            </a:endParaRPr>
          </a:p>
        </p:txBody>
      </p:sp>
      <p:sp>
        <p:nvSpPr>
          <p:cNvPr id="8" name="TextBox 7"/>
          <p:cNvSpPr txBox="1"/>
          <p:nvPr/>
        </p:nvSpPr>
        <p:spPr>
          <a:xfrm rot="16200000">
            <a:off x="904845" y="4181445"/>
            <a:ext cx="1752600" cy="400110"/>
          </a:xfrm>
          <a:prstGeom prst="rect">
            <a:avLst/>
          </a:prstGeom>
          <a:solidFill>
            <a:srgbClr val="FFFFFF"/>
          </a:solidFill>
          <a:ln>
            <a:solidFill>
              <a:schemeClr val="tx1"/>
            </a:solidFill>
          </a:ln>
        </p:spPr>
        <p:txBody>
          <a:bodyPr wrap="square" rtlCol="0">
            <a:spAutoFit/>
          </a:bodyPr>
          <a:lstStyle/>
          <a:p>
            <a:pPr algn="ctr"/>
            <a:r>
              <a:rPr lang="en-US" sz="2000" dirty="0" smtClean="0">
                <a:solidFill>
                  <a:srgbClr val="008000"/>
                </a:solidFill>
                <a:latin typeface="Gill Sans MT"/>
                <a:cs typeface="Gill Sans MT"/>
              </a:rPr>
              <a:t>sensitivity</a:t>
            </a:r>
            <a:endParaRPr lang="en-US" sz="2000" dirty="0">
              <a:solidFill>
                <a:srgbClr val="008000"/>
              </a:solidFill>
              <a:latin typeface="Gill Sans MT"/>
              <a:cs typeface="Gill Sans MT"/>
            </a:endParaRPr>
          </a:p>
        </p:txBody>
      </p:sp>
    </p:spTree>
    <p:extLst>
      <p:ext uri="{BB962C8B-B14F-4D97-AF65-F5344CB8AC3E}">
        <p14:creationId xmlns:p14="http://schemas.microsoft.com/office/powerpoint/2010/main" val="2983244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p:cNvPicPr>
            <a:picLocks noChangeAspect="1"/>
          </p:cNvPicPr>
          <p:nvPr/>
        </p:nvPicPr>
        <p:blipFill rotWithShape="1">
          <a:blip r:embed="rId2">
            <a:extLst>
              <a:ext uri="{28A0092B-C50C-407E-A947-70E740481C1C}">
                <a14:useLocalDpi xmlns:a14="http://schemas.microsoft.com/office/drawing/2010/main" val="0"/>
              </a:ext>
            </a:extLst>
          </a:blip>
          <a:srcRect b="31051"/>
          <a:stretch/>
        </p:blipFill>
        <p:spPr bwMode="auto">
          <a:xfrm>
            <a:off x="1295400" y="685800"/>
            <a:ext cx="7467600" cy="507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5.14</a:t>
            </a:r>
          </a:p>
          <a:p>
            <a:r>
              <a:rPr lang="en-US" dirty="0" smtClean="0">
                <a:solidFill>
                  <a:schemeClr val="bg1">
                    <a:lumMod val="50000"/>
                  </a:schemeClr>
                </a:solidFill>
              </a:rPr>
              <a:t>Page </a:t>
            </a:r>
            <a:r>
              <a:rPr lang="en-US" dirty="0" smtClean="0">
                <a:solidFill>
                  <a:schemeClr val="bg1">
                    <a:lumMod val="50000"/>
                  </a:schemeClr>
                </a:solidFill>
              </a:rPr>
              <a:t>190</a:t>
            </a:r>
            <a:endParaRPr lang="en-US" dirty="0">
              <a:solidFill>
                <a:schemeClr val="bg1">
                  <a:lumMod val="50000"/>
                </a:schemeClr>
              </a:solidFill>
            </a:endParaRPr>
          </a:p>
        </p:txBody>
      </p:sp>
      <p:sp>
        <p:nvSpPr>
          <p:cNvPr id="4" name="Text Box 4"/>
          <p:cNvSpPr txBox="1">
            <a:spLocks noChangeArrowheads="1"/>
          </p:cNvSpPr>
          <p:nvPr/>
        </p:nvSpPr>
        <p:spPr bwMode="auto">
          <a:xfrm>
            <a:off x="2895600" y="152400"/>
            <a:ext cx="4191000" cy="461665"/>
          </a:xfrm>
          <a:prstGeom prst="rect">
            <a:avLst/>
          </a:prstGeom>
          <a:solidFill>
            <a:srgbClr val="FFFFFF"/>
          </a:solidFill>
          <a:ln w="9525">
            <a:noFill/>
            <a:miter lim="800000"/>
            <a:headEnd/>
            <a:tailEnd/>
          </a:ln>
        </p:spPr>
        <p:txBody>
          <a:bodyPr wrap="square">
            <a:spAutoFit/>
          </a:bodyPr>
          <a:lstStyle/>
          <a:p>
            <a:r>
              <a:rPr lang="en-US" sz="2400" dirty="0" smtClean="0">
                <a:solidFill>
                  <a:srgbClr val="000000"/>
                </a:solidFill>
                <a:latin typeface="Gill Sans MT"/>
                <a:cs typeface="Gill Sans MT"/>
              </a:rPr>
              <a:t>BLASTZ alignments at UCSC</a:t>
            </a:r>
            <a:endParaRPr lang="en-US" sz="2400" dirty="0">
              <a:solidFill>
                <a:srgbClr val="000000"/>
              </a:solidFill>
              <a:latin typeface="Gill Sans MT"/>
              <a:cs typeface="Gill Sans MT"/>
            </a:endParaRPr>
          </a:p>
        </p:txBody>
      </p:sp>
      <p:sp>
        <p:nvSpPr>
          <p:cNvPr id="5" name="Text Box 4"/>
          <p:cNvSpPr txBox="1">
            <a:spLocks noChangeArrowheads="1"/>
          </p:cNvSpPr>
          <p:nvPr/>
        </p:nvSpPr>
        <p:spPr bwMode="auto">
          <a:xfrm>
            <a:off x="1447800" y="5943600"/>
            <a:ext cx="7239000" cy="830997"/>
          </a:xfrm>
          <a:prstGeom prst="rect">
            <a:avLst/>
          </a:prstGeom>
          <a:solidFill>
            <a:srgbClr val="FFFFFF"/>
          </a:solidFill>
          <a:ln w="9525">
            <a:solidFill>
              <a:srgbClr val="000000"/>
            </a:solidFill>
            <a:miter lim="800000"/>
            <a:headEnd/>
            <a:tailEnd/>
          </a:ln>
        </p:spPr>
        <p:txBody>
          <a:bodyPr wrap="square">
            <a:spAutoFit/>
          </a:bodyPr>
          <a:lstStyle/>
          <a:p>
            <a:r>
              <a:rPr lang="en-US" sz="2400" dirty="0" smtClean="0">
                <a:solidFill>
                  <a:srgbClr val="000000"/>
                </a:solidFill>
                <a:latin typeface="Gill Sans MT"/>
                <a:cs typeface="Gill Sans MT"/>
              </a:rPr>
              <a:t>50 </a:t>
            </a:r>
            <a:r>
              <a:rPr lang="en-US" sz="2400" dirty="0" err="1" smtClean="0">
                <a:solidFill>
                  <a:srgbClr val="000000"/>
                </a:solidFill>
                <a:latin typeface="Gill Sans MT"/>
                <a:cs typeface="Gill Sans MT"/>
              </a:rPr>
              <a:t>kilobases</a:t>
            </a:r>
            <a:r>
              <a:rPr lang="en-US" sz="2400" dirty="0" smtClean="0">
                <a:solidFill>
                  <a:srgbClr val="000000"/>
                </a:solidFill>
                <a:latin typeface="Gill Sans MT"/>
                <a:cs typeface="Gill Sans MT"/>
              </a:rPr>
              <a:t> at the beta globin locus are displayed, including BLASTZ alignments.</a:t>
            </a:r>
            <a:endParaRPr lang="en-US" sz="2400" dirty="0">
              <a:solidFill>
                <a:srgbClr val="000000"/>
              </a:solidFill>
              <a:latin typeface="Gill Sans MT"/>
              <a:cs typeface="Gill Sans MT"/>
            </a:endParaRPr>
          </a:p>
        </p:txBody>
      </p:sp>
    </p:spTree>
    <p:extLst>
      <p:ext uri="{BB962C8B-B14F-4D97-AF65-F5344CB8AC3E}">
        <p14:creationId xmlns:p14="http://schemas.microsoft.com/office/powerpoint/2010/main" val="30618773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p:cNvPicPr>
            <a:picLocks noChangeAspect="1"/>
          </p:cNvPicPr>
          <p:nvPr/>
        </p:nvPicPr>
        <p:blipFill rotWithShape="1">
          <a:blip r:embed="rId2">
            <a:extLst>
              <a:ext uri="{28A0092B-C50C-407E-A947-70E740481C1C}">
                <a14:useLocalDpi xmlns:a14="http://schemas.microsoft.com/office/drawing/2010/main" val="0"/>
              </a:ext>
            </a:extLst>
          </a:blip>
          <a:srcRect b="42366"/>
          <a:stretch/>
        </p:blipFill>
        <p:spPr bwMode="auto">
          <a:xfrm>
            <a:off x="1059312" y="1295400"/>
            <a:ext cx="7891014"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5.15</a:t>
            </a:r>
          </a:p>
          <a:p>
            <a:r>
              <a:rPr lang="en-US" dirty="0" smtClean="0">
                <a:solidFill>
                  <a:schemeClr val="bg1">
                    <a:lumMod val="50000"/>
                  </a:schemeClr>
                </a:solidFill>
              </a:rPr>
              <a:t>Page </a:t>
            </a:r>
            <a:r>
              <a:rPr lang="en-US" dirty="0" smtClean="0">
                <a:solidFill>
                  <a:schemeClr val="bg1">
                    <a:lumMod val="50000"/>
                  </a:schemeClr>
                </a:solidFill>
              </a:rPr>
              <a:t>192</a:t>
            </a:r>
            <a:endParaRPr lang="en-US" dirty="0">
              <a:solidFill>
                <a:schemeClr val="bg1">
                  <a:lumMod val="50000"/>
                </a:schemeClr>
              </a:solidFill>
            </a:endParaRPr>
          </a:p>
        </p:txBody>
      </p:sp>
      <p:sp>
        <p:nvSpPr>
          <p:cNvPr id="2" name="TextBox 1"/>
          <p:cNvSpPr txBox="1"/>
          <p:nvPr/>
        </p:nvSpPr>
        <p:spPr>
          <a:xfrm>
            <a:off x="914400" y="228600"/>
            <a:ext cx="8001000" cy="523220"/>
          </a:xfrm>
          <a:prstGeom prst="rect">
            <a:avLst/>
          </a:prstGeom>
          <a:noFill/>
        </p:spPr>
        <p:txBody>
          <a:bodyPr wrap="square" rtlCol="0">
            <a:spAutoFit/>
          </a:bodyPr>
          <a:lstStyle/>
          <a:p>
            <a:r>
              <a:rPr lang="en-US" sz="2800" dirty="0" err="1" smtClean="0"/>
              <a:t>MegaBLAST</a:t>
            </a:r>
            <a:r>
              <a:rPr lang="en-US" sz="2800" dirty="0" smtClean="0"/>
              <a:t>: extremely fast searches with large seeds </a:t>
            </a:r>
            <a:endParaRPr lang="en-US" sz="2800" dirty="0"/>
          </a:p>
        </p:txBody>
      </p:sp>
      <p:sp>
        <p:nvSpPr>
          <p:cNvPr id="5" name="Text Box 4"/>
          <p:cNvSpPr txBox="1">
            <a:spLocks noChangeArrowheads="1"/>
          </p:cNvSpPr>
          <p:nvPr/>
        </p:nvSpPr>
        <p:spPr bwMode="auto">
          <a:xfrm>
            <a:off x="1371601" y="4419600"/>
            <a:ext cx="7315200" cy="1938992"/>
          </a:xfrm>
          <a:prstGeom prst="rect">
            <a:avLst/>
          </a:prstGeom>
          <a:noFill/>
          <a:ln w="9525">
            <a:solidFill>
              <a:srgbClr val="000000"/>
            </a:solidFill>
            <a:miter lim="800000"/>
            <a:headEnd/>
            <a:tailEnd/>
          </a:ln>
        </p:spPr>
        <p:txBody>
          <a:bodyPr wrap="square">
            <a:spAutoFit/>
          </a:bodyPr>
          <a:lstStyle/>
          <a:p>
            <a:r>
              <a:rPr lang="en-US" sz="2400" dirty="0" smtClean="0">
                <a:solidFill>
                  <a:srgbClr val="000000"/>
                </a:solidFill>
                <a:latin typeface="Gill Sans MT"/>
                <a:cs typeface="Gill Sans MT"/>
              </a:rPr>
              <a:t>--</a:t>
            </a:r>
            <a:r>
              <a:rPr lang="en-US" sz="2400" dirty="0">
                <a:solidFill>
                  <a:srgbClr val="000000"/>
                </a:solidFill>
                <a:latin typeface="Gill Sans MT"/>
                <a:cs typeface="Gill Sans MT"/>
              </a:rPr>
              <a:t>very fast</a:t>
            </a:r>
          </a:p>
          <a:p>
            <a:r>
              <a:rPr lang="en-US" sz="2400" dirty="0">
                <a:solidFill>
                  <a:srgbClr val="000000"/>
                </a:solidFill>
                <a:latin typeface="Gill Sans MT"/>
                <a:cs typeface="Gill Sans MT"/>
              </a:rPr>
              <a:t>--uses very large word sizes (e.g. w</a:t>
            </a:r>
            <a:r>
              <a:rPr lang="en-US" sz="2400" dirty="0" smtClean="0">
                <a:solidFill>
                  <a:srgbClr val="000000"/>
                </a:solidFill>
                <a:latin typeface="Gill Sans MT"/>
                <a:cs typeface="Gill Sans MT"/>
              </a:rPr>
              <a:t>=28, up to w=256)</a:t>
            </a:r>
            <a:endParaRPr lang="en-US" sz="2400" dirty="0">
              <a:solidFill>
                <a:srgbClr val="000000"/>
              </a:solidFill>
              <a:latin typeface="Gill Sans MT"/>
              <a:cs typeface="Gill Sans MT"/>
            </a:endParaRPr>
          </a:p>
          <a:p>
            <a:r>
              <a:rPr lang="en-US" sz="2400" dirty="0">
                <a:solidFill>
                  <a:srgbClr val="000000"/>
                </a:solidFill>
                <a:latin typeface="Gill Sans MT"/>
                <a:cs typeface="Gill Sans MT"/>
              </a:rPr>
              <a:t>--use it to align long, closely related </a:t>
            </a:r>
            <a:r>
              <a:rPr lang="en-US" sz="2400" dirty="0" smtClean="0">
                <a:solidFill>
                  <a:srgbClr val="000000"/>
                </a:solidFill>
                <a:latin typeface="Gill Sans MT"/>
                <a:cs typeface="Gill Sans MT"/>
              </a:rPr>
              <a:t>sequences</a:t>
            </a:r>
          </a:p>
          <a:p>
            <a:r>
              <a:rPr lang="en-US" sz="2400" dirty="0" smtClean="0">
                <a:solidFill>
                  <a:srgbClr val="000000"/>
                </a:solidFill>
                <a:latin typeface="Gill Sans MT"/>
                <a:cs typeface="Gill Sans MT"/>
              </a:rPr>
              <a:t>--Choose </a:t>
            </a:r>
            <a:r>
              <a:rPr lang="en-US" sz="2400" dirty="0" err="1" smtClean="0">
                <a:solidFill>
                  <a:srgbClr val="000000"/>
                </a:solidFill>
                <a:latin typeface="Gill Sans MT"/>
                <a:cs typeface="Gill Sans MT"/>
              </a:rPr>
              <a:t>discontiguous</a:t>
            </a:r>
            <a:r>
              <a:rPr lang="en-US" sz="2400" dirty="0" smtClean="0">
                <a:solidFill>
                  <a:srgbClr val="000000"/>
                </a:solidFill>
                <a:latin typeface="Gill Sans MT"/>
                <a:cs typeface="Gill Sans MT"/>
              </a:rPr>
              <a:t> </a:t>
            </a:r>
            <a:r>
              <a:rPr lang="en-US" sz="2400" dirty="0" err="1" smtClean="0">
                <a:solidFill>
                  <a:srgbClr val="000000"/>
                </a:solidFill>
                <a:latin typeface="Gill Sans MT"/>
                <a:cs typeface="Gill Sans MT"/>
              </a:rPr>
              <a:t>megablast</a:t>
            </a:r>
            <a:r>
              <a:rPr lang="en-US" sz="2400" dirty="0" smtClean="0">
                <a:solidFill>
                  <a:srgbClr val="000000"/>
                </a:solidFill>
                <a:latin typeface="Gill Sans MT"/>
                <a:cs typeface="Gill Sans MT"/>
              </a:rPr>
              <a:t> for cross-species comparisons (tolerates mismatches)</a:t>
            </a:r>
            <a:endParaRPr lang="en-US" sz="2400" dirty="0">
              <a:solidFill>
                <a:srgbClr val="000000"/>
              </a:solidFill>
              <a:latin typeface="Gill Sans MT"/>
              <a:cs typeface="Gill Sans MT"/>
            </a:endParaRPr>
          </a:p>
        </p:txBody>
      </p:sp>
    </p:spTree>
    <p:extLst>
      <p:ext uri="{BB962C8B-B14F-4D97-AF65-F5344CB8AC3E}">
        <p14:creationId xmlns:p14="http://schemas.microsoft.com/office/powerpoint/2010/main" val="34739954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Text Box 4"/>
          <p:cNvSpPr txBox="1">
            <a:spLocks noChangeArrowheads="1"/>
          </p:cNvSpPr>
          <p:nvPr/>
        </p:nvSpPr>
        <p:spPr bwMode="auto">
          <a:xfrm>
            <a:off x="3336925" y="193675"/>
            <a:ext cx="3018775" cy="523220"/>
          </a:xfrm>
          <a:prstGeom prst="rect">
            <a:avLst/>
          </a:prstGeom>
          <a:noFill/>
          <a:ln w="9525">
            <a:noFill/>
            <a:miter lim="800000"/>
            <a:headEnd/>
            <a:tailEnd/>
          </a:ln>
        </p:spPr>
        <p:txBody>
          <a:bodyPr wrap="none">
            <a:spAutoFit/>
          </a:bodyPr>
          <a:lstStyle/>
          <a:p>
            <a:r>
              <a:rPr lang="en-US" sz="2800" dirty="0" err="1">
                <a:solidFill>
                  <a:srgbClr val="000000"/>
                </a:solidFill>
                <a:latin typeface="Gill Sans MT"/>
                <a:cs typeface="Gill Sans MT"/>
              </a:rPr>
              <a:t>MegaBLAST</a:t>
            </a:r>
            <a:r>
              <a:rPr lang="en-US" sz="2800" dirty="0">
                <a:solidFill>
                  <a:srgbClr val="000000"/>
                </a:solidFill>
                <a:latin typeface="Gill Sans MT"/>
                <a:cs typeface="Gill Sans MT"/>
              </a:rPr>
              <a:t> output</a:t>
            </a:r>
          </a:p>
        </p:txBody>
      </p:sp>
      <p:sp>
        <p:nvSpPr>
          <p:cNvPr id="6" name="Text Box 4"/>
          <p:cNvSpPr txBox="1">
            <a:spLocks noChangeArrowheads="1"/>
          </p:cNvSpPr>
          <p:nvPr/>
        </p:nvSpPr>
        <p:spPr bwMode="auto">
          <a:xfrm>
            <a:off x="6283778" y="1524000"/>
            <a:ext cx="2784022" cy="2308324"/>
          </a:xfrm>
          <a:prstGeom prst="rect">
            <a:avLst/>
          </a:prstGeom>
          <a:noFill/>
          <a:ln w="9525">
            <a:noFill/>
            <a:miter lim="800000"/>
            <a:headEnd/>
            <a:tailEnd/>
          </a:ln>
        </p:spPr>
        <p:txBody>
          <a:bodyPr wrap="square">
            <a:spAutoFit/>
          </a:bodyPr>
          <a:lstStyle/>
          <a:p>
            <a:r>
              <a:rPr lang="en-US" sz="2400" dirty="0" smtClean="0">
                <a:solidFill>
                  <a:srgbClr val="000000"/>
                </a:solidFill>
                <a:latin typeface="Gill Sans MT"/>
                <a:cs typeface="Gill Sans MT"/>
              </a:rPr>
              <a:t>60 kb of the human beta globin locus versus itself!</a:t>
            </a:r>
          </a:p>
          <a:p>
            <a:endParaRPr lang="en-US" sz="2400" dirty="0" smtClean="0">
              <a:solidFill>
                <a:srgbClr val="000000"/>
              </a:solidFill>
              <a:latin typeface="Gill Sans MT"/>
              <a:cs typeface="Gill Sans MT"/>
            </a:endParaRPr>
          </a:p>
          <a:p>
            <a:endParaRPr lang="en-US" sz="2400" dirty="0">
              <a:solidFill>
                <a:srgbClr val="000000"/>
              </a:solidFill>
              <a:latin typeface="Gill Sans MT"/>
              <a:cs typeface="Gill Sans MT"/>
            </a:endParaRPr>
          </a:p>
          <a:p>
            <a:r>
              <a:rPr lang="en-US" sz="2400" dirty="0" smtClean="0">
                <a:solidFill>
                  <a:srgbClr val="000000"/>
                </a:solidFill>
                <a:latin typeface="Gill Sans MT"/>
                <a:cs typeface="Gill Sans MT"/>
              </a:rPr>
              <a:t>Dot matrix view</a:t>
            </a:r>
            <a:endParaRPr lang="en-US" sz="2400" dirty="0">
              <a:solidFill>
                <a:srgbClr val="000000"/>
              </a:solidFill>
              <a:latin typeface="Gill Sans MT"/>
              <a:cs typeface="Gill Sans MT"/>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550" t="23557" r="24323" b="20938"/>
          <a:stretch/>
        </p:blipFill>
        <p:spPr bwMode="auto">
          <a:xfrm>
            <a:off x="286884" y="955902"/>
            <a:ext cx="5915479" cy="5471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398806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Text Box 4"/>
          <p:cNvSpPr txBox="1">
            <a:spLocks noChangeArrowheads="1"/>
          </p:cNvSpPr>
          <p:nvPr/>
        </p:nvSpPr>
        <p:spPr bwMode="auto">
          <a:xfrm>
            <a:off x="3336925" y="193675"/>
            <a:ext cx="3018775" cy="523220"/>
          </a:xfrm>
          <a:prstGeom prst="rect">
            <a:avLst/>
          </a:prstGeom>
          <a:noFill/>
          <a:ln w="9525">
            <a:noFill/>
            <a:miter lim="800000"/>
            <a:headEnd/>
            <a:tailEnd/>
          </a:ln>
        </p:spPr>
        <p:txBody>
          <a:bodyPr wrap="none">
            <a:spAutoFit/>
          </a:bodyPr>
          <a:lstStyle/>
          <a:p>
            <a:r>
              <a:rPr lang="en-US" sz="2800" dirty="0" err="1">
                <a:solidFill>
                  <a:srgbClr val="000000"/>
                </a:solidFill>
                <a:latin typeface="Gill Sans MT"/>
                <a:cs typeface="Gill Sans MT"/>
              </a:rPr>
              <a:t>MegaBLAST</a:t>
            </a:r>
            <a:r>
              <a:rPr lang="en-US" sz="2800" dirty="0">
                <a:solidFill>
                  <a:srgbClr val="000000"/>
                </a:solidFill>
                <a:latin typeface="Gill Sans MT"/>
                <a:cs typeface="Gill Sans MT"/>
              </a:rPr>
              <a:t> output</a:t>
            </a:r>
          </a:p>
        </p:txBody>
      </p:sp>
      <p:sp>
        <p:nvSpPr>
          <p:cNvPr id="6" name="Text Box 4"/>
          <p:cNvSpPr txBox="1">
            <a:spLocks noChangeArrowheads="1"/>
          </p:cNvSpPr>
          <p:nvPr/>
        </p:nvSpPr>
        <p:spPr bwMode="auto">
          <a:xfrm>
            <a:off x="6283778" y="990600"/>
            <a:ext cx="2784022" cy="1200328"/>
          </a:xfrm>
          <a:prstGeom prst="rect">
            <a:avLst/>
          </a:prstGeom>
          <a:noFill/>
          <a:ln w="9525">
            <a:noFill/>
            <a:miter lim="800000"/>
            <a:headEnd/>
            <a:tailEnd/>
          </a:ln>
        </p:spPr>
        <p:txBody>
          <a:bodyPr wrap="square">
            <a:spAutoFit/>
          </a:bodyPr>
          <a:lstStyle/>
          <a:p>
            <a:r>
              <a:rPr lang="en-US" sz="2400" dirty="0" smtClean="0">
                <a:solidFill>
                  <a:srgbClr val="000000"/>
                </a:solidFill>
                <a:latin typeface="Gill Sans MT"/>
                <a:cs typeface="Gill Sans MT"/>
              </a:rPr>
              <a:t>60 kb of the human beta globin locus versus itself!</a:t>
            </a:r>
            <a:endParaRPr lang="en-US" sz="2400" dirty="0">
              <a:solidFill>
                <a:srgbClr val="000000"/>
              </a:solidFill>
              <a:latin typeface="Gill Sans MT"/>
              <a:cs typeface="Gill Sans MT"/>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550" t="23557" r="24323" b="20938"/>
          <a:stretch/>
        </p:blipFill>
        <p:spPr bwMode="auto">
          <a:xfrm>
            <a:off x="286884" y="955902"/>
            <a:ext cx="5915479" cy="5471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Arrow 1"/>
          <p:cNvSpPr/>
          <p:nvPr/>
        </p:nvSpPr>
        <p:spPr>
          <a:xfrm>
            <a:off x="5707063" y="3691844"/>
            <a:ext cx="990600" cy="186644"/>
          </a:xfrm>
          <a:prstGeom prst="leftArrow">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Gill Sans MT"/>
              <a:cs typeface="Gill Sans MT"/>
            </a:endParaRPr>
          </a:p>
        </p:txBody>
      </p:sp>
      <p:sp>
        <p:nvSpPr>
          <p:cNvPr id="8" name="Text Box 4"/>
          <p:cNvSpPr txBox="1">
            <a:spLocks noChangeArrowheads="1"/>
          </p:cNvSpPr>
          <p:nvPr/>
        </p:nvSpPr>
        <p:spPr bwMode="auto">
          <a:xfrm>
            <a:off x="6392862" y="2895600"/>
            <a:ext cx="2674937" cy="1200328"/>
          </a:xfrm>
          <a:prstGeom prst="rect">
            <a:avLst/>
          </a:prstGeom>
          <a:solidFill>
            <a:schemeClr val="bg1"/>
          </a:solidFill>
          <a:ln w="9525">
            <a:solidFill>
              <a:schemeClr val="tx1"/>
            </a:solidFill>
            <a:miter lim="800000"/>
            <a:headEnd/>
            <a:tailEnd/>
          </a:ln>
        </p:spPr>
        <p:txBody>
          <a:bodyPr wrap="square">
            <a:spAutoFit/>
          </a:bodyPr>
          <a:lstStyle/>
          <a:p>
            <a:r>
              <a:rPr lang="en-US" sz="2400" smtClean="0">
                <a:solidFill>
                  <a:srgbClr val="000000"/>
                </a:solidFill>
                <a:latin typeface="Gill Sans MT"/>
                <a:cs typeface="Gill Sans MT"/>
              </a:rPr>
              <a:t>main </a:t>
            </a:r>
            <a:r>
              <a:rPr lang="en-US" sz="2400" dirty="0" smtClean="0">
                <a:solidFill>
                  <a:srgbClr val="000000"/>
                </a:solidFill>
                <a:latin typeface="Gill Sans MT"/>
                <a:cs typeface="Gill Sans MT"/>
              </a:rPr>
              <a:t>diagonal reflects exact matches</a:t>
            </a:r>
            <a:endParaRPr lang="en-US" sz="2400" dirty="0">
              <a:solidFill>
                <a:srgbClr val="000000"/>
              </a:solidFill>
              <a:latin typeface="Gill Sans MT"/>
              <a:cs typeface="Gill Sans MT"/>
            </a:endParaRPr>
          </a:p>
        </p:txBody>
      </p:sp>
      <p:sp>
        <p:nvSpPr>
          <p:cNvPr id="10" name="Left Arrow 9"/>
          <p:cNvSpPr/>
          <p:nvPr/>
        </p:nvSpPr>
        <p:spPr>
          <a:xfrm>
            <a:off x="3962400" y="4724400"/>
            <a:ext cx="2735262" cy="186644"/>
          </a:xfrm>
          <a:prstGeom prst="leftArrow">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Gill Sans MT"/>
              <a:cs typeface="Gill Sans MT"/>
            </a:endParaRPr>
          </a:p>
        </p:txBody>
      </p:sp>
      <p:sp>
        <p:nvSpPr>
          <p:cNvPr id="11" name="Text Box 4"/>
          <p:cNvSpPr txBox="1">
            <a:spLocks noChangeArrowheads="1"/>
          </p:cNvSpPr>
          <p:nvPr/>
        </p:nvSpPr>
        <p:spPr bwMode="auto">
          <a:xfrm>
            <a:off x="6400800" y="5505271"/>
            <a:ext cx="2674937" cy="830997"/>
          </a:xfrm>
          <a:prstGeom prst="rect">
            <a:avLst/>
          </a:prstGeom>
          <a:solidFill>
            <a:schemeClr val="bg1"/>
          </a:solidFill>
          <a:ln w="9525">
            <a:solidFill>
              <a:schemeClr val="tx1"/>
            </a:solidFill>
            <a:miter lim="800000"/>
            <a:headEnd/>
            <a:tailEnd/>
          </a:ln>
        </p:spPr>
        <p:txBody>
          <a:bodyPr wrap="square">
            <a:spAutoFit/>
          </a:bodyPr>
          <a:lstStyle/>
          <a:p>
            <a:r>
              <a:rPr lang="en-US" sz="2400" dirty="0" smtClean="0">
                <a:solidFill>
                  <a:srgbClr val="000000"/>
                </a:solidFill>
                <a:latin typeface="Gill Sans MT"/>
                <a:cs typeface="Gill Sans MT"/>
              </a:rPr>
              <a:t>Flipped, off diagonal reflects inversions</a:t>
            </a:r>
            <a:endParaRPr lang="en-US" sz="2400" dirty="0">
              <a:solidFill>
                <a:srgbClr val="000000"/>
              </a:solidFill>
              <a:latin typeface="Gill Sans MT"/>
              <a:cs typeface="Gill Sans MT"/>
            </a:endParaRPr>
          </a:p>
        </p:txBody>
      </p:sp>
      <p:sp>
        <p:nvSpPr>
          <p:cNvPr id="12" name="Left Arrow 11"/>
          <p:cNvSpPr/>
          <p:nvPr/>
        </p:nvSpPr>
        <p:spPr>
          <a:xfrm>
            <a:off x="4572000" y="5909356"/>
            <a:ext cx="1828800" cy="186644"/>
          </a:xfrm>
          <a:prstGeom prst="leftArrow">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Gill Sans MT"/>
              <a:cs typeface="Gill Sans MT"/>
            </a:endParaRPr>
          </a:p>
        </p:txBody>
      </p:sp>
      <p:sp>
        <p:nvSpPr>
          <p:cNvPr id="9" name="Text Box 4"/>
          <p:cNvSpPr txBox="1">
            <a:spLocks noChangeArrowheads="1"/>
          </p:cNvSpPr>
          <p:nvPr/>
        </p:nvSpPr>
        <p:spPr bwMode="auto">
          <a:xfrm>
            <a:off x="6400800" y="4191000"/>
            <a:ext cx="2674937" cy="830997"/>
          </a:xfrm>
          <a:prstGeom prst="rect">
            <a:avLst/>
          </a:prstGeom>
          <a:solidFill>
            <a:schemeClr val="bg1"/>
          </a:solidFill>
          <a:ln w="9525">
            <a:solidFill>
              <a:schemeClr val="tx1"/>
            </a:solidFill>
            <a:miter lim="800000"/>
            <a:headEnd/>
            <a:tailEnd/>
          </a:ln>
        </p:spPr>
        <p:txBody>
          <a:bodyPr wrap="square">
            <a:spAutoFit/>
          </a:bodyPr>
          <a:lstStyle/>
          <a:p>
            <a:r>
              <a:rPr lang="en-US" sz="2400" dirty="0" smtClean="0">
                <a:solidFill>
                  <a:srgbClr val="000000"/>
                </a:solidFill>
                <a:latin typeface="Gill Sans MT"/>
                <a:cs typeface="Gill Sans MT"/>
              </a:rPr>
              <a:t>off diagonal reflects duplications</a:t>
            </a:r>
            <a:endParaRPr lang="en-US" sz="2400" dirty="0">
              <a:solidFill>
                <a:srgbClr val="000000"/>
              </a:solidFill>
              <a:latin typeface="Gill Sans MT"/>
              <a:cs typeface="Gill Sans MT"/>
            </a:endParaRPr>
          </a:p>
        </p:txBody>
      </p:sp>
    </p:spTree>
    <p:extLst>
      <p:ext uri="{BB962C8B-B14F-4D97-AF65-F5344CB8AC3E}">
        <p14:creationId xmlns:p14="http://schemas.microsoft.com/office/powerpoint/2010/main" val="266853221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Text Box 4"/>
          <p:cNvSpPr txBox="1">
            <a:spLocks noChangeArrowheads="1"/>
          </p:cNvSpPr>
          <p:nvPr/>
        </p:nvSpPr>
        <p:spPr bwMode="auto">
          <a:xfrm>
            <a:off x="3336925" y="193675"/>
            <a:ext cx="2865438" cy="461963"/>
          </a:xfrm>
          <a:prstGeom prst="rect">
            <a:avLst/>
          </a:prstGeom>
          <a:noFill/>
          <a:ln w="9525">
            <a:noFill/>
            <a:miter lim="800000"/>
            <a:headEnd/>
            <a:tailEnd/>
          </a:ln>
        </p:spPr>
        <p:txBody>
          <a:bodyPr wrap="none">
            <a:spAutoFit/>
          </a:bodyPr>
          <a:lstStyle/>
          <a:p>
            <a:r>
              <a:rPr lang="en-US" dirty="0" err="1">
                <a:solidFill>
                  <a:srgbClr val="000000"/>
                </a:solidFill>
                <a:latin typeface="Arial" charset="0"/>
                <a:cs typeface="Arial" charset="0"/>
              </a:rPr>
              <a:t>MegaBLAST</a:t>
            </a:r>
            <a:r>
              <a:rPr lang="en-US" dirty="0">
                <a:solidFill>
                  <a:srgbClr val="000000"/>
                </a:solidFill>
                <a:latin typeface="Arial" charset="0"/>
                <a:cs typeface="Arial" charset="0"/>
              </a:rPr>
              <a:t> output</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290" t="30771" r="24323" b="13577"/>
          <a:stretch/>
        </p:blipFill>
        <p:spPr bwMode="auto">
          <a:xfrm>
            <a:off x="228600" y="991733"/>
            <a:ext cx="5944507"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4"/>
          <p:cNvSpPr txBox="1">
            <a:spLocks noChangeArrowheads="1"/>
          </p:cNvSpPr>
          <p:nvPr/>
        </p:nvSpPr>
        <p:spPr bwMode="auto">
          <a:xfrm>
            <a:off x="6283778" y="1524000"/>
            <a:ext cx="2784022" cy="1938992"/>
          </a:xfrm>
          <a:prstGeom prst="rect">
            <a:avLst/>
          </a:prstGeom>
          <a:noFill/>
          <a:ln w="9525">
            <a:solidFill>
              <a:schemeClr val="tx1"/>
            </a:solidFill>
            <a:miter lim="800000"/>
            <a:headEnd/>
            <a:tailEnd/>
          </a:ln>
        </p:spPr>
        <p:txBody>
          <a:bodyPr wrap="square">
            <a:spAutoFit/>
          </a:bodyPr>
          <a:lstStyle/>
          <a:p>
            <a:r>
              <a:rPr lang="en-US" sz="2400" dirty="0" smtClean="0">
                <a:solidFill>
                  <a:srgbClr val="000000"/>
                </a:solidFill>
                <a:latin typeface="Gill Sans MT"/>
                <a:cs typeface="Gill Sans MT"/>
              </a:rPr>
              <a:t>60 kb of the </a:t>
            </a:r>
            <a:r>
              <a:rPr lang="en-US" sz="2400" b="1" dirty="0" smtClean="0">
                <a:solidFill>
                  <a:srgbClr val="008000"/>
                </a:solidFill>
                <a:latin typeface="Gill Sans MT"/>
                <a:cs typeface="Gill Sans MT"/>
              </a:rPr>
              <a:t>human</a:t>
            </a:r>
            <a:r>
              <a:rPr lang="en-US" sz="2400" dirty="0" smtClean="0">
                <a:solidFill>
                  <a:srgbClr val="008000"/>
                </a:solidFill>
                <a:latin typeface="Gill Sans MT"/>
                <a:cs typeface="Gill Sans MT"/>
              </a:rPr>
              <a:t> </a:t>
            </a:r>
            <a:r>
              <a:rPr lang="en-US" sz="2400" dirty="0" smtClean="0">
                <a:solidFill>
                  <a:srgbClr val="000000"/>
                </a:solidFill>
                <a:latin typeface="Gill Sans MT"/>
                <a:cs typeface="Gill Sans MT"/>
              </a:rPr>
              <a:t>beta globin locus versus 60 kb of the </a:t>
            </a:r>
            <a:r>
              <a:rPr lang="en-US" sz="2400" b="1" dirty="0" smtClean="0">
                <a:solidFill>
                  <a:srgbClr val="008000"/>
                </a:solidFill>
                <a:latin typeface="Gill Sans MT"/>
                <a:cs typeface="Gill Sans MT"/>
              </a:rPr>
              <a:t>mouse</a:t>
            </a:r>
            <a:r>
              <a:rPr lang="en-US" sz="2400" dirty="0" smtClean="0">
                <a:solidFill>
                  <a:srgbClr val="000000"/>
                </a:solidFill>
                <a:latin typeface="Gill Sans MT"/>
                <a:cs typeface="Gill Sans MT"/>
              </a:rPr>
              <a:t> beta globin locus</a:t>
            </a:r>
            <a:endParaRPr lang="en-US" sz="2400" dirty="0">
              <a:solidFill>
                <a:srgbClr val="000000"/>
              </a:solidFill>
              <a:latin typeface="Gill Sans MT"/>
              <a:cs typeface="Gill Sans MT"/>
            </a:endParaRPr>
          </a:p>
        </p:txBody>
      </p:sp>
    </p:spTree>
    <p:extLst>
      <p:ext uri="{BB962C8B-B14F-4D97-AF65-F5344CB8AC3E}">
        <p14:creationId xmlns:p14="http://schemas.microsoft.com/office/powerpoint/2010/main" val="188601450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Text Box 4"/>
          <p:cNvSpPr txBox="1">
            <a:spLocks noChangeArrowheads="1"/>
          </p:cNvSpPr>
          <p:nvPr/>
        </p:nvSpPr>
        <p:spPr bwMode="auto">
          <a:xfrm>
            <a:off x="175687" y="76200"/>
            <a:ext cx="9020418" cy="523220"/>
          </a:xfrm>
          <a:prstGeom prst="rect">
            <a:avLst/>
          </a:prstGeom>
          <a:solidFill>
            <a:schemeClr val="bg1"/>
          </a:solidFill>
          <a:ln w="9525">
            <a:noFill/>
            <a:miter lim="800000"/>
            <a:headEnd/>
            <a:tailEnd/>
          </a:ln>
        </p:spPr>
        <p:txBody>
          <a:bodyPr wrap="none">
            <a:spAutoFit/>
          </a:bodyPr>
          <a:lstStyle/>
          <a:p>
            <a:r>
              <a:rPr lang="en-US" sz="2800" dirty="0" smtClean="0">
                <a:solidFill>
                  <a:srgbClr val="000000"/>
                </a:solidFill>
                <a:latin typeface="Gill Sans MT"/>
                <a:cs typeface="Gill Sans MT"/>
              </a:rPr>
              <a:t>BLAT indexes a whole genomic database rather than a query</a:t>
            </a:r>
            <a:endParaRPr lang="en-US" sz="2800" dirty="0">
              <a:solidFill>
                <a:srgbClr val="000000"/>
              </a:solidFill>
              <a:latin typeface="Gill Sans MT"/>
              <a:cs typeface="Gill Sans MT"/>
            </a:endParaRPr>
          </a:p>
        </p:txBody>
      </p:sp>
      <p:sp>
        <p:nvSpPr>
          <p:cNvPr id="124933" name="Rectangle 5"/>
          <p:cNvSpPr>
            <a:spLocks noChangeArrowheads="1"/>
          </p:cNvSpPr>
          <p:nvPr/>
        </p:nvSpPr>
        <p:spPr bwMode="auto">
          <a:xfrm>
            <a:off x="228600" y="2667000"/>
            <a:ext cx="8534400" cy="2757678"/>
          </a:xfrm>
          <a:prstGeom prst="rect">
            <a:avLst/>
          </a:prstGeom>
          <a:solidFill>
            <a:schemeClr val="bg1"/>
          </a:solidFill>
          <a:ln w="9525">
            <a:solidFill>
              <a:srgbClr val="000000"/>
            </a:solidFill>
            <a:miter lim="800000"/>
            <a:headEnd/>
            <a:tailEnd/>
          </a:ln>
        </p:spPr>
        <p:txBody>
          <a:bodyPr anchor="ctr">
            <a:spAutoFit/>
          </a:bodyPr>
          <a:lstStyle/>
          <a:p>
            <a:pPr algn="just">
              <a:lnSpc>
                <a:spcPct val="90000"/>
              </a:lnSpc>
            </a:pPr>
            <a:r>
              <a:rPr lang="en-US" sz="2400" dirty="0">
                <a:solidFill>
                  <a:srgbClr val="000000"/>
                </a:solidFill>
                <a:latin typeface="Gill Sans MT"/>
                <a:cs typeface="Gill Sans MT"/>
              </a:rPr>
              <a:t>“BLAT on DNA is designed to quickly find sequences of 95% and greater similarity of length 40 bases or more. It may miss more divergent or shorter sequence alignments. It will find perfect sequence matches of 33 bases, and sometimes find them down to 20 bases. BLAT on proteins finds sequences of 80% and greater similarity of length 20 amino acids or more. In practice DNA BLAT works well on primates, and protein blat on land vertebrates.”			--BLAT website </a:t>
            </a:r>
          </a:p>
        </p:txBody>
      </p:sp>
    </p:spTree>
    <p:extLst>
      <p:ext uri="{BB962C8B-B14F-4D97-AF65-F5344CB8AC3E}">
        <p14:creationId xmlns:p14="http://schemas.microsoft.com/office/powerpoint/2010/main" val="101830851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p:cNvPicPr>
            <a:picLocks noChangeAspect="1"/>
          </p:cNvPicPr>
          <p:nvPr/>
        </p:nvPicPr>
        <p:blipFill rotWithShape="1">
          <a:blip r:embed="rId2">
            <a:extLst>
              <a:ext uri="{28A0092B-C50C-407E-A947-70E740481C1C}">
                <a14:useLocalDpi xmlns:a14="http://schemas.microsoft.com/office/drawing/2010/main" val="0"/>
              </a:ext>
            </a:extLst>
          </a:blip>
          <a:srcRect b="29710"/>
          <a:stretch/>
        </p:blipFill>
        <p:spPr bwMode="auto">
          <a:xfrm>
            <a:off x="1600200" y="1066800"/>
            <a:ext cx="7275512" cy="504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5.16</a:t>
            </a:r>
          </a:p>
          <a:p>
            <a:r>
              <a:rPr lang="en-US" dirty="0" smtClean="0">
                <a:solidFill>
                  <a:schemeClr val="bg1">
                    <a:lumMod val="50000"/>
                  </a:schemeClr>
                </a:solidFill>
              </a:rPr>
              <a:t>Page </a:t>
            </a:r>
            <a:r>
              <a:rPr lang="en-US" dirty="0" smtClean="0">
                <a:solidFill>
                  <a:schemeClr val="bg1">
                    <a:lumMod val="50000"/>
                  </a:schemeClr>
                </a:solidFill>
              </a:rPr>
              <a:t>193</a:t>
            </a:r>
            <a:endParaRPr lang="en-US" dirty="0">
              <a:solidFill>
                <a:schemeClr val="bg1">
                  <a:lumMod val="50000"/>
                </a:schemeClr>
              </a:solidFill>
            </a:endParaRPr>
          </a:p>
        </p:txBody>
      </p:sp>
      <p:sp>
        <p:nvSpPr>
          <p:cNvPr id="4" name="Text Box 4"/>
          <p:cNvSpPr txBox="1">
            <a:spLocks noChangeArrowheads="1"/>
          </p:cNvSpPr>
          <p:nvPr/>
        </p:nvSpPr>
        <p:spPr bwMode="auto">
          <a:xfrm>
            <a:off x="175687" y="76200"/>
            <a:ext cx="9020418" cy="523220"/>
          </a:xfrm>
          <a:prstGeom prst="rect">
            <a:avLst/>
          </a:prstGeom>
          <a:solidFill>
            <a:schemeClr val="bg1"/>
          </a:solidFill>
          <a:ln w="9525">
            <a:noFill/>
            <a:miter lim="800000"/>
            <a:headEnd/>
            <a:tailEnd/>
          </a:ln>
        </p:spPr>
        <p:txBody>
          <a:bodyPr wrap="none">
            <a:spAutoFit/>
          </a:bodyPr>
          <a:lstStyle/>
          <a:p>
            <a:r>
              <a:rPr lang="en-US" sz="2800" dirty="0" smtClean="0">
                <a:solidFill>
                  <a:srgbClr val="000000"/>
                </a:solidFill>
                <a:latin typeface="Gill Sans MT"/>
                <a:cs typeface="Gill Sans MT"/>
              </a:rPr>
              <a:t>BLAT indexes a whole genomic database rather than a query</a:t>
            </a:r>
            <a:endParaRPr lang="en-US" sz="2800" dirty="0">
              <a:solidFill>
                <a:srgbClr val="000000"/>
              </a:solidFill>
              <a:latin typeface="Gill Sans MT"/>
              <a:cs typeface="Gill Sans MT"/>
            </a:endParaRPr>
          </a:p>
        </p:txBody>
      </p:sp>
      <p:sp>
        <p:nvSpPr>
          <p:cNvPr id="5" name="AutoShape 3"/>
          <p:cNvSpPr>
            <a:spLocks noChangeArrowheads="1"/>
          </p:cNvSpPr>
          <p:nvPr/>
        </p:nvSpPr>
        <p:spPr bwMode="auto">
          <a:xfrm rot="16200000">
            <a:off x="4533900" y="1790700"/>
            <a:ext cx="914400" cy="381000"/>
          </a:xfrm>
          <a:prstGeom prst="leftArrow">
            <a:avLst>
              <a:gd name="adj1" fmla="val 50000"/>
              <a:gd name="adj2" fmla="val 60000"/>
            </a:avLst>
          </a:prstGeom>
          <a:solidFill>
            <a:srgbClr val="FF3300"/>
          </a:solidFill>
          <a:ln w="9525">
            <a:noFill/>
            <a:miter lim="800000"/>
            <a:headEnd/>
            <a:tailEnd/>
          </a:ln>
        </p:spPr>
        <p:txBody>
          <a:bodyPr wrap="none" anchor="ctr"/>
          <a:lstStyle/>
          <a:p>
            <a:endParaRPr lang="en-US">
              <a:solidFill>
                <a:srgbClr val="000000"/>
              </a:solidFill>
            </a:endParaRPr>
          </a:p>
        </p:txBody>
      </p:sp>
      <p:sp>
        <p:nvSpPr>
          <p:cNvPr id="6" name="Rectangle 4"/>
          <p:cNvSpPr>
            <a:spLocks noChangeArrowheads="1"/>
          </p:cNvSpPr>
          <p:nvPr/>
        </p:nvSpPr>
        <p:spPr bwMode="auto">
          <a:xfrm>
            <a:off x="4648200" y="838200"/>
            <a:ext cx="3763963" cy="711200"/>
          </a:xfrm>
          <a:prstGeom prst="rect">
            <a:avLst/>
          </a:prstGeom>
          <a:solidFill>
            <a:schemeClr val="bg1"/>
          </a:solidFill>
          <a:ln w="9525">
            <a:solidFill>
              <a:schemeClr val="tx1"/>
            </a:solidFill>
            <a:miter lim="800000"/>
            <a:headEnd/>
            <a:tailEnd/>
          </a:ln>
        </p:spPr>
        <p:txBody>
          <a:bodyPr wrap="none">
            <a:spAutoFit/>
          </a:bodyPr>
          <a:lstStyle/>
          <a:p>
            <a:r>
              <a:rPr lang="en-US" sz="2000">
                <a:solidFill>
                  <a:srgbClr val="000000"/>
                </a:solidFill>
                <a:latin typeface="Arial" charset="0"/>
              </a:rPr>
              <a:t>Paste DNA or protein sequence</a:t>
            </a:r>
          </a:p>
          <a:p>
            <a:r>
              <a:rPr lang="en-US" sz="2000">
                <a:solidFill>
                  <a:srgbClr val="000000"/>
                </a:solidFill>
                <a:latin typeface="Arial" charset="0"/>
              </a:rPr>
              <a:t>here in the FASTA format</a:t>
            </a:r>
          </a:p>
        </p:txBody>
      </p:sp>
    </p:spTree>
    <p:extLst>
      <p:ext uri="{BB962C8B-B14F-4D97-AF65-F5344CB8AC3E}">
        <p14:creationId xmlns:p14="http://schemas.microsoft.com/office/powerpoint/2010/main" val="5343890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a:blip r:embed="rId3" cstate="print"/>
          <a:srcRect l="1036" t="14964" r="20621" b="60010"/>
          <a:stretch>
            <a:fillRect/>
          </a:stretch>
        </p:blipFill>
        <p:spPr bwMode="auto">
          <a:xfrm>
            <a:off x="0" y="457200"/>
            <a:ext cx="7924800" cy="2286000"/>
          </a:xfrm>
          <a:prstGeom prst="rect">
            <a:avLst/>
          </a:prstGeom>
          <a:noFill/>
          <a:ln w="9525">
            <a:noFill/>
            <a:miter lim="800000"/>
            <a:headEnd/>
            <a:tailEnd/>
          </a:ln>
        </p:spPr>
      </p:pic>
      <p:sp>
        <p:nvSpPr>
          <p:cNvPr id="126979" name="Text Box 3"/>
          <p:cNvSpPr txBox="1">
            <a:spLocks noChangeArrowheads="1"/>
          </p:cNvSpPr>
          <p:nvPr/>
        </p:nvSpPr>
        <p:spPr bwMode="auto">
          <a:xfrm>
            <a:off x="1165225" y="76200"/>
            <a:ext cx="6355826" cy="461665"/>
          </a:xfrm>
          <a:prstGeom prst="rect">
            <a:avLst/>
          </a:prstGeom>
          <a:noFill/>
          <a:ln w="9525">
            <a:noFill/>
            <a:miter lim="800000"/>
            <a:headEnd/>
            <a:tailEnd/>
          </a:ln>
        </p:spPr>
        <p:txBody>
          <a:bodyPr wrap="none">
            <a:spAutoFit/>
          </a:bodyPr>
          <a:lstStyle/>
          <a:p>
            <a:r>
              <a:rPr lang="en-US" sz="2400">
                <a:solidFill>
                  <a:srgbClr val="000000"/>
                </a:solidFill>
                <a:latin typeface="Gill Sans MT"/>
                <a:cs typeface="Gill Sans MT"/>
              </a:rPr>
              <a:t>BLAT output includes browser and other formats</a:t>
            </a:r>
          </a:p>
        </p:txBody>
      </p:sp>
      <p:pic>
        <p:nvPicPr>
          <p:cNvPr id="126980" name="Picture 4"/>
          <p:cNvPicPr>
            <a:picLocks noChangeAspect="1" noChangeArrowheads="1"/>
          </p:cNvPicPr>
          <p:nvPr/>
        </p:nvPicPr>
        <p:blipFill>
          <a:blip r:embed="rId4" cstate="print"/>
          <a:srcRect l="1036" t="14130" r="32674" b="7455"/>
          <a:stretch>
            <a:fillRect/>
          </a:stretch>
        </p:blipFill>
        <p:spPr bwMode="auto">
          <a:xfrm>
            <a:off x="0" y="2743200"/>
            <a:ext cx="3852863" cy="4114800"/>
          </a:xfrm>
          <a:prstGeom prst="rect">
            <a:avLst/>
          </a:prstGeom>
          <a:noFill/>
          <a:ln w="9525">
            <a:noFill/>
            <a:miter lim="800000"/>
            <a:headEnd/>
            <a:tailEnd/>
          </a:ln>
        </p:spPr>
      </p:pic>
      <p:pic>
        <p:nvPicPr>
          <p:cNvPr id="126981" name="Picture 5"/>
          <p:cNvPicPr>
            <a:picLocks noChangeAspect="1" noChangeArrowheads="1"/>
          </p:cNvPicPr>
          <p:nvPr/>
        </p:nvPicPr>
        <p:blipFill>
          <a:blip r:embed="rId5" cstate="print"/>
          <a:srcRect l="1788" t="18301" r="4802" b="14130"/>
          <a:stretch>
            <a:fillRect/>
          </a:stretch>
        </p:blipFill>
        <p:spPr bwMode="auto">
          <a:xfrm>
            <a:off x="3733800" y="3324225"/>
            <a:ext cx="5410200" cy="3533775"/>
          </a:xfrm>
          <a:prstGeom prst="rect">
            <a:avLst/>
          </a:prstGeom>
          <a:noFill/>
          <a:ln w="9525">
            <a:noFill/>
            <a:miter lim="800000"/>
            <a:headEnd/>
            <a:tailEnd/>
          </a:ln>
        </p:spPr>
      </p:pic>
    </p:spTree>
    <p:extLst>
      <p:ext uri="{BB962C8B-B14F-4D97-AF65-F5344CB8AC3E}">
        <p14:creationId xmlns:p14="http://schemas.microsoft.com/office/powerpoint/2010/main" val="395215056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5-x_blat2"/>
          <p:cNvPicPr>
            <a:picLocks noChangeAspect="1" noChangeArrowheads="1"/>
          </p:cNvPicPr>
          <p:nvPr/>
        </p:nvPicPr>
        <p:blipFill>
          <a:blip r:embed="rId3" cstate="print"/>
          <a:srcRect/>
          <a:stretch>
            <a:fillRect/>
          </a:stretch>
        </p:blipFill>
        <p:spPr bwMode="auto">
          <a:xfrm>
            <a:off x="215900" y="1606550"/>
            <a:ext cx="8712200" cy="3644900"/>
          </a:xfrm>
          <a:prstGeom prst="rect">
            <a:avLst/>
          </a:prstGeom>
          <a:noFill/>
          <a:ln w="9525">
            <a:noFill/>
            <a:miter lim="800000"/>
            <a:headEnd/>
            <a:tailEnd/>
          </a:ln>
        </p:spPr>
      </p:pic>
      <p:sp>
        <p:nvSpPr>
          <p:cNvPr id="5" name="Text Box 3"/>
          <p:cNvSpPr txBox="1">
            <a:spLocks noChangeArrowheads="1"/>
          </p:cNvSpPr>
          <p:nvPr/>
        </p:nvSpPr>
        <p:spPr bwMode="auto">
          <a:xfrm>
            <a:off x="1165225" y="76200"/>
            <a:ext cx="6355826" cy="461665"/>
          </a:xfrm>
          <a:prstGeom prst="rect">
            <a:avLst/>
          </a:prstGeom>
          <a:noFill/>
          <a:ln w="9525">
            <a:noFill/>
            <a:miter lim="800000"/>
            <a:headEnd/>
            <a:tailEnd/>
          </a:ln>
        </p:spPr>
        <p:txBody>
          <a:bodyPr wrap="none">
            <a:spAutoFit/>
          </a:bodyPr>
          <a:lstStyle/>
          <a:p>
            <a:r>
              <a:rPr lang="en-US" sz="2400">
                <a:solidFill>
                  <a:srgbClr val="000000"/>
                </a:solidFill>
                <a:latin typeface="Gill Sans MT"/>
                <a:cs typeface="Gill Sans MT"/>
              </a:rPr>
              <a:t>BLAT output includes browser and other formats</a:t>
            </a:r>
          </a:p>
        </p:txBody>
      </p:sp>
      <p:sp>
        <p:nvSpPr>
          <p:cNvPr id="6" name="Text Box 3"/>
          <p:cNvSpPr txBox="1">
            <a:spLocks noChangeArrowheads="1"/>
          </p:cNvSpPr>
          <p:nvPr/>
        </p:nvSpPr>
        <p:spPr bwMode="auto">
          <a:xfrm>
            <a:off x="1752600" y="5486400"/>
            <a:ext cx="6934200" cy="1200328"/>
          </a:xfrm>
          <a:prstGeom prst="rect">
            <a:avLst/>
          </a:prstGeom>
          <a:noFill/>
          <a:ln w="9525">
            <a:solidFill>
              <a:srgbClr val="000000"/>
            </a:solidFill>
            <a:miter lim="800000"/>
            <a:headEnd/>
            <a:tailEnd/>
          </a:ln>
        </p:spPr>
        <p:txBody>
          <a:bodyPr wrap="square">
            <a:spAutoFit/>
          </a:bodyPr>
          <a:lstStyle/>
          <a:p>
            <a:r>
              <a:rPr lang="en-US" sz="2400" dirty="0" smtClean="0">
                <a:solidFill>
                  <a:srgbClr val="000000"/>
                </a:solidFill>
                <a:latin typeface="Gill Sans MT"/>
                <a:cs typeface="Gill Sans MT"/>
              </a:rPr>
              <a:t>This example shows a BLAT query of beta globin resulting in a series of matches to homologous, neighboring </a:t>
            </a:r>
            <a:r>
              <a:rPr lang="en-US" sz="2400" dirty="0" err="1" smtClean="0">
                <a:solidFill>
                  <a:srgbClr val="000000"/>
                </a:solidFill>
                <a:latin typeface="Gill Sans MT"/>
                <a:cs typeface="Gill Sans MT"/>
              </a:rPr>
              <a:t>globins</a:t>
            </a:r>
            <a:r>
              <a:rPr lang="en-US" sz="2400" dirty="0" smtClean="0">
                <a:solidFill>
                  <a:srgbClr val="000000"/>
                </a:solidFill>
                <a:latin typeface="Gill Sans MT"/>
                <a:cs typeface="Gill Sans MT"/>
              </a:rPr>
              <a:t>. </a:t>
            </a:r>
            <a:endParaRPr lang="en-US" sz="2400" dirty="0">
              <a:solidFill>
                <a:srgbClr val="000000"/>
              </a:solidFill>
              <a:latin typeface="Gill Sans MT"/>
              <a:cs typeface="Gill Sans MT"/>
            </a:endParaRPr>
          </a:p>
        </p:txBody>
      </p:sp>
    </p:spTree>
    <p:extLst>
      <p:ext uri="{BB962C8B-B14F-4D97-AF65-F5344CB8AC3E}">
        <p14:creationId xmlns:p14="http://schemas.microsoft.com/office/powerpoint/2010/main" val="335194800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p:cNvPicPr>
            <a:picLocks noChangeAspect="1"/>
          </p:cNvPicPr>
          <p:nvPr/>
        </p:nvPicPr>
        <p:blipFill rotWithShape="1">
          <a:blip r:embed="rId2">
            <a:extLst>
              <a:ext uri="{28A0092B-C50C-407E-A947-70E740481C1C}">
                <a14:useLocalDpi xmlns:a14="http://schemas.microsoft.com/office/drawing/2010/main" val="0"/>
              </a:ext>
            </a:extLst>
          </a:blip>
          <a:srcRect b="36188"/>
          <a:stretch/>
        </p:blipFill>
        <p:spPr bwMode="auto">
          <a:xfrm>
            <a:off x="1219199" y="2133600"/>
            <a:ext cx="7662589"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5.2</a:t>
            </a:r>
          </a:p>
          <a:p>
            <a:r>
              <a:rPr lang="en-US" dirty="0" smtClean="0">
                <a:solidFill>
                  <a:schemeClr val="bg1">
                    <a:lumMod val="50000"/>
                  </a:schemeClr>
                </a:solidFill>
              </a:rPr>
              <a:t>Page </a:t>
            </a:r>
            <a:r>
              <a:rPr lang="en-US" dirty="0" smtClean="0">
                <a:solidFill>
                  <a:schemeClr val="bg1">
                    <a:lumMod val="50000"/>
                  </a:schemeClr>
                </a:solidFill>
              </a:rPr>
              <a:t>169</a:t>
            </a:r>
            <a:endParaRPr lang="en-US" dirty="0">
              <a:solidFill>
                <a:schemeClr val="bg1">
                  <a:lumMod val="50000"/>
                </a:schemeClr>
              </a:solidFill>
            </a:endParaRPr>
          </a:p>
        </p:txBody>
      </p:sp>
      <p:sp>
        <p:nvSpPr>
          <p:cNvPr id="4" name="Text Box 2"/>
          <p:cNvSpPr txBox="1">
            <a:spLocks noChangeArrowheads="1"/>
          </p:cNvSpPr>
          <p:nvPr/>
        </p:nvSpPr>
        <p:spPr bwMode="auto">
          <a:xfrm>
            <a:off x="1981200" y="228600"/>
            <a:ext cx="5775940" cy="954107"/>
          </a:xfrm>
          <a:prstGeom prst="rect">
            <a:avLst/>
          </a:prstGeom>
          <a:noFill/>
          <a:ln w="9525">
            <a:noFill/>
            <a:miter lim="800000"/>
            <a:headEnd/>
            <a:tailEnd/>
          </a:ln>
        </p:spPr>
        <p:txBody>
          <a:bodyPr wrap="none">
            <a:spAutoFit/>
          </a:bodyPr>
          <a:lstStyle/>
          <a:p>
            <a:pPr algn="ctr"/>
            <a:r>
              <a:rPr lang="en-US" sz="2800" dirty="0" smtClean="0">
                <a:latin typeface="Gill Sans MT"/>
                <a:cs typeface="Gill Sans MT"/>
              </a:rPr>
              <a:t>There are hundreds of BLAST servers;</a:t>
            </a:r>
          </a:p>
          <a:p>
            <a:pPr algn="ctr"/>
            <a:r>
              <a:rPr lang="en-US" sz="2800" dirty="0" err="1" smtClean="0">
                <a:latin typeface="Gill Sans MT"/>
                <a:cs typeface="Gill Sans MT"/>
              </a:rPr>
              <a:t>Ensembl</a:t>
            </a:r>
            <a:r>
              <a:rPr lang="en-US" sz="2800" dirty="0" smtClean="0">
                <a:latin typeface="Gill Sans MT"/>
                <a:cs typeface="Gill Sans MT"/>
              </a:rPr>
              <a:t> is a prominent example</a:t>
            </a:r>
            <a:endParaRPr lang="en-US" sz="2800" dirty="0">
              <a:latin typeface="Gill Sans MT"/>
              <a:cs typeface="Gill Sans MT"/>
            </a:endParaRPr>
          </a:p>
        </p:txBody>
      </p:sp>
      <p:sp>
        <p:nvSpPr>
          <p:cNvPr id="5" name="Text Box 2"/>
          <p:cNvSpPr txBox="1">
            <a:spLocks noChangeArrowheads="1"/>
          </p:cNvSpPr>
          <p:nvPr/>
        </p:nvSpPr>
        <p:spPr bwMode="auto">
          <a:xfrm>
            <a:off x="1905000" y="5943600"/>
            <a:ext cx="6400800" cy="695575"/>
          </a:xfrm>
          <a:prstGeom prst="rect">
            <a:avLst/>
          </a:prstGeom>
          <a:noFill/>
          <a:ln w="9525">
            <a:solidFill>
              <a:srgbClr val="000000"/>
            </a:solidFill>
            <a:miter lim="800000"/>
            <a:headEnd/>
            <a:tailEnd/>
          </a:ln>
        </p:spPr>
        <p:txBody>
          <a:bodyPr wrap="square">
            <a:spAutoFit/>
          </a:bodyPr>
          <a:lstStyle/>
          <a:p>
            <a:pPr algn="ctr">
              <a:lnSpc>
                <a:spcPct val="80000"/>
              </a:lnSpc>
            </a:pPr>
            <a:r>
              <a:rPr lang="en-US" sz="2400" dirty="0" err="1" smtClean="0">
                <a:latin typeface="Gill Sans MT"/>
                <a:cs typeface="Gill Sans MT"/>
              </a:rPr>
              <a:t>Ensembl</a:t>
            </a:r>
            <a:r>
              <a:rPr lang="en-US" sz="2400" dirty="0" smtClean="0">
                <a:latin typeface="Gill Sans MT"/>
                <a:cs typeface="Gill Sans MT"/>
              </a:rPr>
              <a:t> BLAST output summarizes scores, expect values and other features.</a:t>
            </a:r>
            <a:endParaRPr lang="en-US" sz="2400" dirty="0">
              <a:latin typeface="Gill Sans MT"/>
              <a:cs typeface="Gill Sans MT"/>
            </a:endParaRPr>
          </a:p>
        </p:txBody>
      </p:sp>
    </p:spTree>
    <p:extLst>
      <p:ext uri="{BB962C8B-B14F-4D97-AF65-F5344CB8AC3E}">
        <p14:creationId xmlns:p14="http://schemas.microsoft.com/office/powerpoint/2010/main" val="1603268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p:cNvPicPr>
          <p:nvPr/>
        </p:nvPicPr>
        <p:blipFill rotWithShape="1">
          <a:blip r:embed="rId2">
            <a:extLst>
              <a:ext uri="{28A0092B-C50C-407E-A947-70E740481C1C}">
                <a14:useLocalDpi xmlns:a14="http://schemas.microsoft.com/office/drawing/2010/main" val="0"/>
              </a:ext>
            </a:extLst>
          </a:blip>
          <a:srcRect l="12293" r="10947" b="37150"/>
          <a:stretch/>
        </p:blipFill>
        <p:spPr bwMode="auto">
          <a:xfrm>
            <a:off x="2133600" y="838200"/>
            <a:ext cx="5562600" cy="4562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5.17</a:t>
            </a:r>
          </a:p>
          <a:p>
            <a:r>
              <a:rPr lang="en-US" dirty="0" smtClean="0">
                <a:solidFill>
                  <a:schemeClr val="bg1">
                    <a:lumMod val="50000"/>
                  </a:schemeClr>
                </a:solidFill>
              </a:rPr>
              <a:t>Page </a:t>
            </a:r>
            <a:r>
              <a:rPr lang="en-US" dirty="0" smtClean="0">
                <a:solidFill>
                  <a:schemeClr val="bg1">
                    <a:lumMod val="50000"/>
                  </a:schemeClr>
                </a:solidFill>
              </a:rPr>
              <a:t>193</a:t>
            </a:r>
            <a:endParaRPr lang="en-US" dirty="0">
              <a:solidFill>
                <a:schemeClr val="bg1">
                  <a:lumMod val="50000"/>
                </a:schemeClr>
              </a:solidFill>
            </a:endParaRPr>
          </a:p>
        </p:txBody>
      </p:sp>
      <p:sp>
        <p:nvSpPr>
          <p:cNvPr id="4" name="Text Box 3"/>
          <p:cNvSpPr txBox="1">
            <a:spLocks noChangeArrowheads="1"/>
          </p:cNvSpPr>
          <p:nvPr/>
        </p:nvSpPr>
        <p:spPr bwMode="auto">
          <a:xfrm>
            <a:off x="1543356" y="76200"/>
            <a:ext cx="7219644" cy="461665"/>
          </a:xfrm>
          <a:prstGeom prst="rect">
            <a:avLst/>
          </a:prstGeom>
          <a:noFill/>
          <a:ln w="9525">
            <a:noFill/>
            <a:miter lim="800000"/>
            <a:headEnd/>
            <a:tailEnd/>
          </a:ln>
        </p:spPr>
        <p:txBody>
          <a:bodyPr wrap="none">
            <a:spAutoFit/>
          </a:bodyPr>
          <a:lstStyle/>
          <a:p>
            <a:r>
              <a:rPr lang="en-US" sz="2400" dirty="0" smtClean="0">
                <a:solidFill>
                  <a:srgbClr val="000000"/>
                </a:solidFill>
                <a:latin typeface="Gill Sans MT"/>
                <a:cs typeface="Gill Sans MT"/>
              </a:rPr>
              <a:t>LAGAN (Limited Area Global Alignment of Nucleotides)</a:t>
            </a:r>
            <a:endParaRPr lang="en-US" sz="2400" dirty="0">
              <a:solidFill>
                <a:srgbClr val="000000"/>
              </a:solidFill>
              <a:latin typeface="Gill Sans MT"/>
              <a:cs typeface="Gill Sans MT"/>
            </a:endParaRPr>
          </a:p>
        </p:txBody>
      </p:sp>
      <p:sp>
        <p:nvSpPr>
          <p:cNvPr id="5" name="Text Box 3"/>
          <p:cNvSpPr txBox="1">
            <a:spLocks noChangeArrowheads="1"/>
          </p:cNvSpPr>
          <p:nvPr/>
        </p:nvSpPr>
        <p:spPr bwMode="auto">
          <a:xfrm>
            <a:off x="914399" y="1455003"/>
            <a:ext cx="1371601" cy="830997"/>
          </a:xfrm>
          <a:prstGeom prst="rect">
            <a:avLst/>
          </a:prstGeom>
          <a:noFill/>
          <a:ln w="9525">
            <a:noFill/>
            <a:miter lim="800000"/>
            <a:headEnd/>
            <a:tailEnd/>
          </a:ln>
        </p:spPr>
        <p:txBody>
          <a:bodyPr wrap="square">
            <a:spAutoFit/>
          </a:bodyPr>
          <a:lstStyle/>
          <a:p>
            <a:pPr algn="r"/>
            <a:r>
              <a:rPr lang="en-US" sz="2400" dirty="0" smtClean="0">
                <a:solidFill>
                  <a:srgbClr val="000000"/>
                </a:solidFill>
                <a:latin typeface="Gill Sans MT"/>
                <a:cs typeface="Gill Sans MT"/>
              </a:rPr>
              <a:t>local alignment</a:t>
            </a:r>
            <a:endParaRPr lang="en-US" sz="2400" dirty="0">
              <a:solidFill>
                <a:srgbClr val="000000"/>
              </a:solidFill>
              <a:latin typeface="Gill Sans MT"/>
              <a:cs typeface="Gill Sans MT"/>
            </a:endParaRPr>
          </a:p>
        </p:txBody>
      </p:sp>
      <p:sp>
        <p:nvSpPr>
          <p:cNvPr id="6" name="Text Box 3"/>
          <p:cNvSpPr txBox="1">
            <a:spLocks noChangeArrowheads="1"/>
          </p:cNvSpPr>
          <p:nvPr/>
        </p:nvSpPr>
        <p:spPr bwMode="auto">
          <a:xfrm>
            <a:off x="7620000" y="1455003"/>
            <a:ext cx="1371601" cy="830997"/>
          </a:xfrm>
          <a:prstGeom prst="rect">
            <a:avLst/>
          </a:prstGeom>
          <a:noFill/>
          <a:ln w="9525">
            <a:noFill/>
            <a:miter lim="800000"/>
            <a:headEnd/>
            <a:tailEnd/>
          </a:ln>
        </p:spPr>
        <p:txBody>
          <a:bodyPr wrap="square">
            <a:spAutoFit/>
          </a:bodyPr>
          <a:lstStyle/>
          <a:p>
            <a:r>
              <a:rPr lang="en-US" sz="2400" dirty="0" smtClean="0">
                <a:solidFill>
                  <a:srgbClr val="000000"/>
                </a:solidFill>
                <a:latin typeface="Gill Sans MT"/>
                <a:cs typeface="Gill Sans MT"/>
              </a:rPr>
              <a:t>identify anchors</a:t>
            </a:r>
            <a:endParaRPr lang="en-US" sz="2400" dirty="0">
              <a:solidFill>
                <a:srgbClr val="000000"/>
              </a:solidFill>
              <a:latin typeface="Gill Sans MT"/>
              <a:cs typeface="Gill Sans MT"/>
            </a:endParaRPr>
          </a:p>
        </p:txBody>
      </p:sp>
      <p:sp>
        <p:nvSpPr>
          <p:cNvPr id="7" name="Text Box 3"/>
          <p:cNvSpPr txBox="1">
            <a:spLocks noChangeArrowheads="1"/>
          </p:cNvSpPr>
          <p:nvPr/>
        </p:nvSpPr>
        <p:spPr bwMode="auto">
          <a:xfrm>
            <a:off x="2362200" y="5334000"/>
            <a:ext cx="2286000" cy="1200328"/>
          </a:xfrm>
          <a:prstGeom prst="rect">
            <a:avLst/>
          </a:prstGeom>
          <a:noFill/>
          <a:ln w="9525">
            <a:noFill/>
            <a:miter lim="800000"/>
            <a:headEnd/>
            <a:tailEnd/>
          </a:ln>
        </p:spPr>
        <p:txBody>
          <a:bodyPr wrap="square">
            <a:spAutoFit/>
          </a:bodyPr>
          <a:lstStyle/>
          <a:p>
            <a:pPr algn="ctr"/>
            <a:r>
              <a:rPr lang="en-US" sz="2400" dirty="0" smtClean="0">
                <a:solidFill>
                  <a:srgbClr val="000000"/>
                </a:solidFill>
                <a:latin typeface="Gill Sans MT"/>
                <a:cs typeface="Gill Sans MT"/>
              </a:rPr>
              <a:t>join locally aligned segments in chains</a:t>
            </a:r>
            <a:endParaRPr lang="en-US" sz="2400" dirty="0">
              <a:solidFill>
                <a:srgbClr val="000000"/>
              </a:solidFill>
              <a:latin typeface="Gill Sans MT"/>
              <a:cs typeface="Gill Sans MT"/>
            </a:endParaRPr>
          </a:p>
        </p:txBody>
      </p:sp>
      <p:sp>
        <p:nvSpPr>
          <p:cNvPr id="8" name="Text Box 3"/>
          <p:cNvSpPr txBox="1">
            <a:spLocks noChangeArrowheads="1"/>
          </p:cNvSpPr>
          <p:nvPr/>
        </p:nvSpPr>
        <p:spPr bwMode="auto">
          <a:xfrm>
            <a:off x="5257800" y="5334000"/>
            <a:ext cx="2286000" cy="1200328"/>
          </a:xfrm>
          <a:prstGeom prst="rect">
            <a:avLst/>
          </a:prstGeom>
          <a:noFill/>
          <a:ln w="9525">
            <a:noFill/>
            <a:miter lim="800000"/>
            <a:headEnd/>
            <a:tailEnd/>
          </a:ln>
        </p:spPr>
        <p:txBody>
          <a:bodyPr wrap="square">
            <a:spAutoFit/>
          </a:bodyPr>
          <a:lstStyle/>
          <a:p>
            <a:pPr algn="ctr"/>
            <a:r>
              <a:rPr lang="en-US" sz="2400" dirty="0" smtClean="0">
                <a:solidFill>
                  <a:srgbClr val="000000"/>
                </a:solidFill>
                <a:latin typeface="Gill Sans MT"/>
                <a:cs typeface="Gill Sans MT"/>
              </a:rPr>
              <a:t>compute optimal alignment in boxed areas</a:t>
            </a:r>
            <a:endParaRPr lang="en-US" sz="2400" dirty="0">
              <a:solidFill>
                <a:srgbClr val="000000"/>
              </a:solidFill>
              <a:latin typeface="Gill Sans MT"/>
              <a:cs typeface="Gill Sans MT"/>
            </a:endParaRPr>
          </a:p>
        </p:txBody>
      </p:sp>
    </p:spTree>
    <p:extLst>
      <p:ext uri="{BB962C8B-B14F-4D97-AF65-F5344CB8AC3E}">
        <p14:creationId xmlns:p14="http://schemas.microsoft.com/office/powerpoint/2010/main" val="30042772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3" descr="5-x_ssaha_macmul14_seed50"/>
          <p:cNvPicPr>
            <a:picLocks noChangeAspect="1" noChangeArrowheads="1"/>
          </p:cNvPicPr>
          <p:nvPr/>
        </p:nvPicPr>
        <p:blipFill>
          <a:blip r:embed="rId3" cstate="print"/>
          <a:srcRect/>
          <a:stretch>
            <a:fillRect/>
          </a:stretch>
        </p:blipFill>
        <p:spPr bwMode="auto">
          <a:xfrm>
            <a:off x="1244600" y="2057400"/>
            <a:ext cx="7594600" cy="1308100"/>
          </a:xfrm>
          <a:prstGeom prst="rect">
            <a:avLst/>
          </a:prstGeom>
          <a:noFill/>
          <a:ln w="9525">
            <a:noFill/>
            <a:miter lim="800000"/>
            <a:headEnd/>
            <a:tailEnd/>
          </a:ln>
        </p:spPr>
      </p:pic>
      <p:sp>
        <p:nvSpPr>
          <p:cNvPr id="134147" name="Text Box 4"/>
          <p:cNvSpPr txBox="1">
            <a:spLocks noChangeArrowheads="1"/>
          </p:cNvSpPr>
          <p:nvPr/>
        </p:nvSpPr>
        <p:spPr bwMode="auto">
          <a:xfrm>
            <a:off x="3794125" y="346075"/>
            <a:ext cx="1107996" cy="461665"/>
          </a:xfrm>
          <a:prstGeom prst="rect">
            <a:avLst/>
          </a:prstGeom>
          <a:noFill/>
          <a:ln w="9525">
            <a:noFill/>
            <a:miter lim="800000"/>
            <a:headEnd/>
            <a:tailEnd/>
          </a:ln>
        </p:spPr>
        <p:txBody>
          <a:bodyPr wrap="none">
            <a:spAutoFit/>
          </a:bodyPr>
          <a:lstStyle/>
          <a:p>
            <a:r>
              <a:rPr lang="en-US" sz="2400" dirty="0">
                <a:solidFill>
                  <a:srgbClr val="000000"/>
                </a:solidFill>
              </a:rPr>
              <a:t>SSAHA</a:t>
            </a:r>
          </a:p>
        </p:txBody>
      </p:sp>
      <p:sp>
        <p:nvSpPr>
          <p:cNvPr id="4" name="Text Box 3"/>
          <p:cNvSpPr txBox="1">
            <a:spLocks noChangeArrowheads="1"/>
          </p:cNvSpPr>
          <p:nvPr/>
        </p:nvSpPr>
        <p:spPr bwMode="auto">
          <a:xfrm>
            <a:off x="1295400" y="3657600"/>
            <a:ext cx="7315200" cy="1938992"/>
          </a:xfrm>
          <a:prstGeom prst="rect">
            <a:avLst/>
          </a:prstGeom>
          <a:noFill/>
          <a:ln w="9525">
            <a:noFill/>
            <a:miter lim="800000"/>
            <a:headEnd/>
            <a:tailEnd/>
          </a:ln>
        </p:spPr>
        <p:txBody>
          <a:bodyPr wrap="square">
            <a:spAutoFit/>
          </a:bodyPr>
          <a:lstStyle/>
          <a:p>
            <a:r>
              <a:rPr lang="en-US" sz="2400" dirty="0" smtClean="0">
                <a:solidFill>
                  <a:srgbClr val="000000"/>
                </a:solidFill>
                <a:latin typeface="Gill Sans MT"/>
                <a:cs typeface="Gill Sans MT"/>
              </a:rPr>
              <a:t>SSAHA converts a DNA database (with a reference sequence such as the human genome) into a hash table with user-selected fixed word lengths (</a:t>
            </a:r>
            <a:r>
              <a:rPr lang="en-US" sz="2400" i="1" dirty="0" smtClean="0">
                <a:solidFill>
                  <a:srgbClr val="000000"/>
                </a:solidFill>
                <a:latin typeface="Gill Sans MT"/>
                <a:cs typeface="Gill Sans MT"/>
              </a:rPr>
              <a:t>k</a:t>
            </a:r>
            <a:r>
              <a:rPr lang="en-US" sz="2400" dirty="0" smtClean="0">
                <a:solidFill>
                  <a:srgbClr val="000000"/>
                </a:solidFill>
                <a:latin typeface="Gill Sans MT"/>
                <a:cs typeface="Gill Sans MT"/>
              </a:rPr>
              <a:t>-</a:t>
            </a:r>
            <a:r>
              <a:rPr lang="en-US" sz="2400" dirty="0" err="1" smtClean="0">
                <a:solidFill>
                  <a:srgbClr val="000000"/>
                </a:solidFill>
                <a:latin typeface="Gill Sans MT"/>
                <a:cs typeface="Gill Sans MT"/>
              </a:rPr>
              <a:t>mers</a:t>
            </a:r>
            <a:r>
              <a:rPr lang="en-US" sz="2400" dirty="0" smtClean="0">
                <a:solidFill>
                  <a:srgbClr val="000000"/>
                </a:solidFill>
                <a:latin typeface="Gill Sans MT"/>
                <a:cs typeface="Gill Sans MT"/>
              </a:rPr>
              <a:t>). Reads are searched against this hash table for matches by pairwise alignment.</a:t>
            </a:r>
            <a:endParaRPr lang="en-US" sz="2400" dirty="0">
              <a:solidFill>
                <a:srgbClr val="000000"/>
              </a:solidFill>
              <a:latin typeface="Gill Sans MT"/>
              <a:cs typeface="Gill Sans MT"/>
            </a:endParaRPr>
          </a:p>
        </p:txBody>
      </p:sp>
    </p:spTree>
    <p:extLst>
      <p:ext uri="{BB962C8B-B14F-4D97-AF65-F5344CB8AC3E}">
        <p14:creationId xmlns:p14="http://schemas.microsoft.com/office/powerpoint/2010/main" val="244039794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5029200"/>
            <a:ext cx="7620000" cy="304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371600" y="1524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371600" y="1003042"/>
            <a:ext cx="7467600" cy="5016758"/>
          </a:xfrm>
          <a:prstGeom prst="rect">
            <a:avLst/>
          </a:prstGeom>
          <a:noFill/>
        </p:spPr>
        <p:txBody>
          <a:bodyPr wrap="square" rtlCol="0">
            <a:spAutoFit/>
          </a:bodyPr>
          <a:lstStyle/>
          <a:p>
            <a:r>
              <a:rPr lang="en-US" sz="2000" dirty="0" smtClean="0"/>
              <a:t>Introduction</a:t>
            </a:r>
          </a:p>
          <a:p>
            <a:r>
              <a:rPr lang="en-US" sz="2000" dirty="0" smtClean="0"/>
              <a:t>Specialized BLAST sites</a:t>
            </a:r>
            <a:endParaRPr lang="en-US" sz="2000" dirty="0"/>
          </a:p>
          <a:p>
            <a:r>
              <a:rPr lang="en-US" sz="2000" dirty="0" smtClean="0"/>
              <a:t>	Organism-</a:t>
            </a:r>
            <a:r>
              <a:rPr lang="en-US" sz="2000" dirty="0"/>
              <a:t>s</a:t>
            </a:r>
            <a:r>
              <a:rPr lang="en-US" sz="2000" dirty="0" smtClean="0"/>
              <a:t>pecific </a:t>
            </a:r>
            <a:r>
              <a:rPr lang="en-US" sz="2000" dirty="0"/>
              <a:t>BLAST </a:t>
            </a:r>
            <a:r>
              <a:rPr lang="en-US" sz="2000" dirty="0" smtClean="0"/>
              <a:t>sites</a:t>
            </a:r>
            <a:r>
              <a:rPr lang="en-US" sz="2000" dirty="0" smtClean="0"/>
              <a:t>; s</a:t>
            </a:r>
            <a:r>
              <a:rPr lang="en-US" sz="2000" dirty="0" smtClean="0"/>
              <a:t>pecialized algorithms</a:t>
            </a:r>
            <a:r>
              <a:rPr lang="en-US" sz="2000" dirty="0"/>
              <a:t/>
            </a:r>
            <a:br>
              <a:rPr lang="en-US" sz="2000" dirty="0"/>
            </a:br>
            <a:r>
              <a:rPr lang="en-US" sz="2000" dirty="0"/>
              <a:t>Finding d</a:t>
            </a:r>
            <a:r>
              <a:rPr lang="en-US" sz="2000" dirty="0" smtClean="0"/>
              <a:t>istantly </a:t>
            </a:r>
            <a:r>
              <a:rPr lang="en-US" sz="2000" dirty="0"/>
              <a:t>r</a:t>
            </a:r>
            <a:r>
              <a:rPr lang="en-US" sz="2000" dirty="0" smtClean="0"/>
              <a:t>elated proteins</a:t>
            </a:r>
            <a:r>
              <a:rPr lang="en-US" sz="2000" dirty="0"/>
              <a:t>: </a:t>
            </a:r>
            <a:r>
              <a:rPr lang="en-US" sz="2000" dirty="0" smtClean="0"/>
              <a:t>PSI-BLAST) </a:t>
            </a:r>
            <a:r>
              <a:rPr lang="en-US" sz="2000" dirty="0"/>
              <a:t>and </a:t>
            </a:r>
            <a:r>
              <a:rPr lang="en-US" sz="2000" dirty="0" smtClean="0"/>
              <a:t>DELTA-</a:t>
            </a:r>
            <a:r>
              <a:rPr lang="en-US" sz="2000" dirty="0"/>
              <a:t>BLAST </a:t>
            </a:r>
            <a:br>
              <a:rPr lang="en-US" sz="2000" dirty="0"/>
            </a:br>
            <a:r>
              <a:rPr lang="en-US" sz="2000" dirty="0" smtClean="0"/>
              <a:t>	Reverse </a:t>
            </a:r>
            <a:r>
              <a:rPr lang="en-US" sz="2000" dirty="0"/>
              <a:t>Position-</a:t>
            </a:r>
            <a:r>
              <a:rPr lang="en-US" sz="2000" dirty="0" smtClean="0"/>
              <a:t>Specific </a:t>
            </a:r>
            <a:r>
              <a:rPr lang="en-US" sz="2000" dirty="0"/>
              <a:t>BLAST </a:t>
            </a:r>
            <a:br>
              <a:rPr lang="en-US" sz="2000" dirty="0"/>
            </a:br>
            <a:r>
              <a:rPr lang="en-US" sz="2000" dirty="0" smtClean="0"/>
              <a:t>	Domain </a:t>
            </a:r>
            <a:r>
              <a:rPr lang="en-US" sz="2000" dirty="0"/>
              <a:t>enhanced lookup time Accelerated </a:t>
            </a:r>
            <a:r>
              <a:rPr lang="en-US" sz="2000" dirty="0" smtClean="0"/>
              <a:t>BLAST (</a:t>
            </a:r>
            <a:r>
              <a:rPr lang="en-US" sz="2000" dirty="0"/>
              <a:t>DELTA-</a:t>
            </a:r>
            <a:r>
              <a:rPr lang="en-US" sz="2000" dirty="0" smtClean="0"/>
              <a:t>BLAST) </a:t>
            </a:r>
            <a:r>
              <a:rPr lang="en-US" sz="2000" dirty="0"/>
              <a:t>	</a:t>
            </a:r>
            <a:r>
              <a:rPr lang="en-US" sz="2000" dirty="0" smtClean="0"/>
              <a:t>Assessing </a:t>
            </a:r>
            <a:r>
              <a:rPr lang="en-US" sz="2000" dirty="0"/>
              <a:t>p</a:t>
            </a:r>
            <a:r>
              <a:rPr lang="en-US" sz="2000" dirty="0" smtClean="0"/>
              <a:t>erformance </a:t>
            </a:r>
            <a:r>
              <a:rPr lang="en-US" sz="2000" dirty="0"/>
              <a:t>of </a:t>
            </a:r>
            <a:r>
              <a:rPr lang="en-US" sz="2000" dirty="0" smtClean="0"/>
              <a:t>PSI-BLAST </a:t>
            </a:r>
            <a:r>
              <a:rPr lang="en-US" sz="2000" dirty="0"/>
              <a:t>and </a:t>
            </a:r>
            <a:r>
              <a:rPr lang="en-US" sz="2000" dirty="0" smtClean="0"/>
              <a:t>DELTA-</a:t>
            </a:r>
            <a:r>
              <a:rPr lang="en-US" sz="2000" dirty="0"/>
              <a:t>BLAST </a:t>
            </a:r>
            <a:br>
              <a:rPr lang="en-US" sz="2000" dirty="0"/>
            </a:br>
            <a:r>
              <a:rPr lang="en-US" sz="2000" dirty="0" smtClean="0"/>
              <a:t>	Pattern-hit </a:t>
            </a:r>
            <a:r>
              <a:rPr lang="en-US" sz="2000" dirty="0"/>
              <a:t>initiated BLAST </a:t>
            </a:r>
            <a:r>
              <a:rPr lang="en-US" sz="2000" dirty="0" smtClean="0"/>
              <a:t>(PHI-BLAST) </a:t>
            </a:r>
            <a:endParaRPr lang="en-US" sz="2000" dirty="0"/>
          </a:p>
          <a:p>
            <a:r>
              <a:rPr lang="en-US" sz="2000" dirty="0"/>
              <a:t>Profile </a:t>
            </a:r>
            <a:r>
              <a:rPr lang="en-US" sz="2000" dirty="0" smtClean="0"/>
              <a:t>searches</a:t>
            </a:r>
            <a:r>
              <a:rPr lang="en-US" sz="2000" dirty="0"/>
              <a:t>: Hidden Markov </a:t>
            </a:r>
            <a:r>
              <a:rPr lang="en-US" sz="2000" dirty="0" smtClean="0"/>
              <a:t>Models</a:t>
            </a:r>
            <a:r>
              <a:rPr lang="en-US" sz="2000" dirty="0"/>
              <a:t> </a:t>
            </a:r>
            <a:r>
              <a:rPr lang="en-US" sz="2000" dirty="0" smtClean="0"/>
              <a:t>and HMMER</a:t>
            </a:r>
            <a:endParaRPr lang="en-US" sz="2000" dirty="0"/>
          </a:p>
          <a:p>
            <a:r>
              <a:rPr lang="en-US" sz="2000" dirty="0" smtClean="0"/>
              <a:t>BLAST-</a:t>
            </a:r>
            <a:r>
              <a:rPr lang="en-US" sz="2000" dirty="0"/>
              <a:t>like </a:t>
            </a:r>
            <a:r>
              <a:rPr lang="en-US" sz="2000" dirty="0" smtClean="0"/>
              <a:t>alignment </a:t>
            </a:r>
            <a:r>
              <a:rPr lang="en-US" sz="2000" dirty="0"/>
              <a:t>tools to </a:t>
            </a:r>
            <a:r>
              <a:rPr lang="en-US" sz="2000" dirty="0" smtClean="0"/>
              <a:t>search </a:t>
            </a:r>
            <a:r>
              <a:rPr lang="en-US" sz="2000" dirty="0"/>
              <a:t>g</a:t>
            </a:r>
            <a:r>
              <a:rPr lang="en-US" sz="2000" dirty="0" smtClean="0"/>
              <a:t>enomic DNA</a:t>
            </a:r>
          </a:p>
          <a:p>
            <a:r>
              <a:rPr lang="en-US" sz="2000" dirty="0"/>
              <a:t>	</a:t>
            </a:r>
            <a:r>
              <a:rPr lang="en-US" sz="2000" dirty="0" smtClean="0"/>
              <a:t>Benchmarking </a:t>
            </a:r>
            <a:r>
              <a:rPr lang="en-US" sz="2000" dirty="0"/>
              <a:t>to </a:t>
            </a:r>
            <a:r>
              <a:rPr lang="en-US" sz="2000" dirty="0" smtClean="0"/>
              <a:t>assess </a:t>
            </a:r>
            <a:r>
              <a:rPr lang="en-US" sz="2000" dirty="0"/>
              <a:t>g</a:t>
            </a:r>
            <a:r>
              <a:rPr lang="en-US" sz="2000" dirty="0" smtClean="0"/>
              <a:t>enomic </a:t>
            </a:r>
            <a:r>
              <a:rPr lang="en-US" sz="2000" dirty="0"/>
              <a:t>a</a:t>
            </a:r>
            <a:r>
              <a:rPr lang="en-US" sz="2000" dirty="0" smtClean="0"/>
              <a:t>lignment performance</a:t>
            </a:r>
          </a:p>
          <a:p>
            <a:r>
              <a:rPr lang="en-US" sz="2000" dirty="0"/>
              <a:t>	</a:t>
            </a:r>
            <a:r>
              <a:rPr lang="en-US" sz="2000" dirty="0" err="1" smtClean="0"/>
              <a:t>PatternHunter</a:t>
            </a:r>
            <a:r>
              <a:rPr lang="en-US" sz="2000" dirty="0" smtClean="0"/>
              <a:t>, BLASTZ,  </a:t>
            </a:r>
            <a:r>
              <a:rPr lang="en-US" sz="2000" dirty="0" err="1" smtClean="0"/>
              <a:t>Enredo</a:t>
            </a:r>
            <a:r>
              <a:rPr lang="en-US" sz="2000" dirty="0"/>
              <a:t>/</a:t>
            </a:r>
            <a:r>
              <a:rPr lang="en-US" sz="2000" dirty="0" smtClean="0"/>
              <a:t>Pecan</a:t>
            </a:r>
            <a:r>
              <a:rPr lang="en-US" sz="2000" dirty="0"/>
              <a:t>, </a:t>
            </a:r>
            <a:r>
              <a:rPr lang="en-US" sz="2000" dirty="0" err="1" smtClean="0"/>
              <a:t>MegaBLAST</a:t>
            </a:r>
            <a:r>
              <a:rPr lang="en-US" sz="2000" dirty="0" smtClean="0"/>
              <a:t>, BLAT, 		LAGAN, SSAHA2</a:t>
            </a:r>
            <a:endParaRPr lang="en-US" sz="2000" dirty="0"/>
          </a:p>
          <a:p>
            <a:r>
              <a:rPr lang="en-US" sz="2000" dirty="0"/>
              <a:t>Aligning </a:t>
            </a:r>
            <a:r>
              <a:rPr lang="en-US" sz="2000" dirty="0" smtClean="0"/>
              <a:t>NGS reads </a:t>
            </a:r>
            <a:r>
              <a:rPr lang="en-US" sz="2000" dirty="0"/>
              <a:t>to a </a:t>
            </a:r>
            <a:r>
              <a:rPr lang="en-US" sz="2000" dirty="0" smtClean="0"/>
              <a:t>reference genome</a:t>
            </a:r>
          </a:p>
          <a:p>
            <a:r>
              <a:rPr lang="en-US" sz="2000" dirty="0"/>
              <a:t>	</a:t>
            </a:r>
            <a:r>
              <a:rPr lang="en-US" sz="2000" dirty="0" smtClean="0"/>
              <a:t>Alignment </a:t>
            </a:r>
            <a:r>
              <a:rPr lang="en-US" sz="2000" dirty="0"/>
              <a:t>b</a:t>
            </a:r>
            <a:r>
              <a:rPr lang="en-US" sz="2000" dirty="0" smtClean="0"/>
              <a:t>ased </a:t>
            </a:r>
            <a:r>
              <a:rPr lang="en-US" sz="2000" dirty="0"/>
              <a:t>on </a:t>
            </a:r>
            <a:r>
              <a:rPr lang="en-US" sz="2000" dirty="0" smtClean="0"/>
              <a:t>hash </a:t>
            </a:r>
            <a:r>
              <a:rPr lang="en-US" sz="2000" dirty="0" smtClean="0"/>
              <a:t>tables</a:t>
            </a:r>
            <a:r>
              <a:rPr lang="en-US" sz="2000" dirty="0" smtClean="0"/>
              <a:t>; </a:t>
            </a:r>
            <a:r>
              <a:rPr lang="en-US" sz="2000" dirty="0" smtClean="0"/>
              <a:t>Burrows</a:t>
            </a:r>
            <a:r>
              <a:rPr lang="en-US" sz="2000" dirty="0"/>
              <a:t>–Wheeler </a:t>
            </a:r>
            <a:r>
              <a:rPr lang="en-US" sz="2000" dirty="0" smtClean="0"/>
              <a:t>transform</a:t>
            </a:r>
            <a:endParaRPr lang="en-US" sz="2000" dirty="0"/>
          </a:p>
          <a:p>
            <a:r>
              <a:rPr lang="en-US" sz="2000" dirty="0" smtClean="0"/>
              <a:t>Perspective</a:t>
            </a:r>
            <a:endParaRPr lang="en-US" sz="2000" dirty="0"/>
          </a:p>
        </p:txBody>
      </p:sp>
    </p:spTree>
    <p:extLst>
      <p:ext uri="{BB962C8B-B14F-4D97-AF65-F5344CB8AC3E}">
        <p14:creationId xmlns:p14="http://schemas.microsoft.com/office/powerpoint/2010/main" val="376292233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2514600" y="228600"/>
            <a:ext cx="4596781" cy="461665"/>
          </a:xfrm>
          <a:prstGeom prst="rect">
            <a:avLst/>
          </a:prstGeom>
          <a:noFill/>
          <a:ln w="9525">
            <a:noFill/>
            <a:miter lim="800000"/>
            <a:headEnd/>
            <a:tailEnd/>
          </a:ln>
        </p:spPr>
        <p:txBody>
          <a:bodyPr wrap="none">
            <a:spAutoFit/>
          </a:bodyPr>
          <a:lstStyle/>
          <a:p>
            <a:r>
              <a:rPr lang="en-US" sz="2400" dirty="0" smtClean="0">
                <a:latin typeface="Gill Sans MT"/>
                <a:cs typeface="Gill Sans MT"/>
              </a:rPr>
              <a:t>Next-generation sequencing (NGS)</a:t>
            </a:r>
            <a:endParaRPr lang="en-US" sz="2400" dirty="0">
              <a:latin typeface="Gill Sans MT"/>
              <a:cs typeface="Gill Sans MT"/>
            </a:endParaRPr>
          </a:p>
        </p:txBody>
      </p:sp>
      <p:sp>
        <p:nvSpPr>
          <p:cNvPr id="135171" name="Text Box 3"/>
          <p:cNvSpPr txBox="1">
            <a:spLocks noChangeArrowheads="1"/>
          </p:cNvSpPr>
          <p:nvPr/>
        </p:nvSpPr>
        <p:spPr bwMode="auto">
          <a:xfrm>
            <a:off x="1371600" y="1219200"/>
            <a:ext cx="7162800" cy="3090077"/>
          </a:xfrm>
          <a:prstGeom prst="rect">
            <a:avLst/>
          </a:prstGeom>
          <a:noFill/>
          <a:ln w="9525">
            <a:noFill/>
            <a:miter lim="800000"/>
            <a:headEnd/>
            <a:tailEnd/>
          </a:ln>
        </p:spPr>
        <p:txBody>
          <a:bodyPr wrap="square">
            <a:spAutoFit/>
          </a:bodyPr>
          <a:lstStyle/>
          <a:p>
            <a:pPr>
              <a:lnSpc>
                <a:spcPct val="90000"/>
              </a:lnSpc>
            </a:pPr>
            <a:r>
              <a:rPr lang="en-US" sz="2400" dirty="0" smtClean="0">
                <a:latin typeface="Gill Sans MT"/>
                <a:cs typeface="Gill Sans MT"/>
              </a:rPr>
              <a:t>In NGS, many millions of short reads (~</a:t>
            </a:r>
            <a:r>
              <a:rPr lang="en-US" sz="2400" dirty="0" smtClean="0">
                <a:latin typeface="Gill Sans MT"/>
                <a:cs typeface="Gill Sans MT"/>
              </a:rPr>
              <a:t>150 </a:t>
            </a:r>
            <a:r>
              <a:rPr lang="en-US" sz="2400" dirty="0" smtClean="0">
                <a:latin typeface="Gill Sans MT"/>
                <a:cs typeface="Gill Sans MT"/>
              </a:rPr>
              <a:t>base pairs) must be aligned to a long reference (~3 billion base pairs).</a:t>
            </a:r>
          </a:p>
          <a:p>
            <a:pPr>
              <a:lnSpc>
                <a:spcPct val="90000"/>
              </a:lnSpc>
            </a:pPr>
            <a:endParaRPr lang="en-US" sz="2400" dirty="0">
              <a:latin typeface="Gill Sans MT"/>
              <a:cs typeface="Gill Sans MT"/>
            </a:endParaRPr>
          </a:p>
          <a:p>
            <a:pPr>
              <a:lnSpc>
                <a:spcPct val="90000"/>
              </a:lnSpc>
            </a:pPr>
            <a:r>
              <a:rPr lang="en-US" sz="2400" dirty="0" smtClean="0">
                <a:latin typeface="Gill Sans MT"/>
                <a:cs typeface="Gill Sans MT"/>
              </a:rPr>
              <a:t>BLAST would be unacceptably slow.</a:t>
            </a:r>
          </a:p>
          <a:p>
            <a:pPr>
              <a:lnSpc>
                <a:spcPct val="90000"/>
              </a:lnSpc>
            </a:pPr>
            <a:endParaRPr lang="en-US" sz="2400" dirty="0">
              <a:latin typeface="Gill Sans MT"/>
              <a:cs typeface="Gill Sans MT"/>
            </a:endParaRPr>
          </a:p>
          <a:p>
            <a:pPr>
              <a:lnSpc>
                <a:spcPct val="90000"/>
              </a:lnSpc>
            </a:pPr>
            <a:r>
              <a:rPr lang="en-US" sz="2400" dirty="0" smtClean="0">
                <a:latin typeface="Gill Sans MT"/>
                <a:cs typeface="Gill Sans MT"/>
              </a:rPr>
              <a:t>Current aligners use BLAST-related strategies such as hash tables, gapped and </a:t>
            </a:r>
            <a:r>
              <a:rPr lang="en-US" sz="2400" dirty="0" err="1" smtClean="0">
                <a:latin typeface="Gill Sans MT"/>
                <a:cs typeface="Gill Sans MT"/>
              </a:rPr>
              <a:t>ungapped</a:t>
            </a:r>
            <a:r>
              <a:rPr lang="en-US" sz="2400" dirty="0" smtClean="0">
                <a:latin typeface="Gill Sans MT"/>
                <a:cs typeface="Gill Sans MT"/>
              </a:rPr>
              <a:t> alignment, and long seeds.</a:t>
            </a:r>
            <a:endParaRPr lang="en-US" sz="2400" dirty="0">
              <a:latin typeface="Gill Sans MT"/>
              <a:cs typeface="Gill Sans MT"/>
            </a:endParaRPr>
          </a:p>
        </p:txBody>
      </p:sp>
      <p:sp>
        <p:nvSpPr>
          <p:cNvPr id="135172" name="Line 4"/>
          <p:cNvSpPr>
            <a:spLocks noChangeShapeType="1"/>
          </p:cNvSpPr>
          <p:nvPr/>
        </p:nvSpPr>
        <p:spPr bwMode="auto">
          <a:xfrm>
            <a:off x="1600200" y="838200"/>
            <a:ext cx="6934200" cy="0"/>
          </a:xfrm>
          <a:prstGeom prst="line">
            <a:avLst/>
          </a:prstGeom>
          <a:noFill/>
          <a:ln w="19050">
            <a:solidFill>
              <a:srgbClr val="000000"/>
            </a:solidFill>
            <a:round/>
            <a:headEnd/>
            <a:tailEnd/>
          </a:ln>
        </p:spPr>
        <p:txBody>
          <a:bodyPr/>
          <a:lstStyle/>
          <a:p>
            <a:endParaRPr lang="en-US" sz="2400">
              <a:latin typeface="Gill Sans MT"/>
              <a:cs typeface="Gill Sans MT"/>
            </a:endParaRPr>
          </a:p>
        </p:txBody>
      </p:sp>
    </p:spTree>
    <p:extLst>
      <p:ext uri="{BB962C8B-B14F-4D97-AF65-F5344CB8AC3E}">
        <p14:creationId xmlns:p14="http://schemas.microsoft.com/office/powerpoint/2010/main" val="163552786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7800" y="304800"/>
            <a:ext cx="6934200" cy="461665"/>
          </a:xfrm>
          <a:prstGeom prst="rect">
            <a:avLst/>
          </a:prstGeom>
          <a:noFill/>
        </p:spPr>
        <p:txBody>
          <a:bodyPr wrap="square" rtlCol="0">
            <a:spAutoFit/>
          </a:bodyPr>
          <a:lstStyle/>
          <a:p>
            <a:r>
              <a:rPr lang="en-US" sz="2400" dirty="0" smtClean="0">
                <a:latin typeface="Gill Sans MT"/>
                <a:cs typeface="Gill Sans MT"/>
              </a:rPr>
              <a:t>Sequence alignment for next-generation sequencing</a:t>
            </a:r>
            <a:endParaRPr lang="en-US" sz="2400" dirty="0">
              <a:latin typeface="Gill Sans MT"/>
              <a:cs typeface="Gill Sans MT"/>
            </a:endParaRPr>
          </a:p>
        </p:txBody>
      </p:sp>
      <p:sp>
        <p:nvSpPr>
          <p:cNvPr id="5" name="TextBox 4"/>
          <p:cNvSpPr txBox="1"/>
          <p:nvPr/>
        </p:nvSpPr>
        <p:spPr>
          <a:xfrm>
            <a:off x="1600200" y="1828800"/>
            <a:ext cx="7239000" cy="2308324"/>
          </a:xfrm>
          <a:prstGeom prst="rect">
            <a:avLst/>
          </a:prstGeom>
          <a:noFill/>
        </p:spPr>
        <p:txBody>
          <a:bodyPr wrap="square" rtlCol="0">
            <a:spAutoFit/>
          </a:bodyPr>
          <a:lstStyle/>
          <a:p>
            <a:r>
              <a:rPr lang="en-US" sz="2400" dirty="0" smtClean="0">
                <a:latin typeface="Gill Sans MT"/>
                <a:cs typeface="Gill Sans MT"/>
              </a:rPr>
              <a:t>Applications include:</a:t>
            </a:r>
          </a:p>
          <a:p>
            <a:endParaRPr lang="en-US" sz="2400" dirty="0" smtClean="0">
              <a:latin typeface="Gill Sans MT"/>
              <a:cs typeface="Gill Sans MT"/>
            </a:endParaRPr>
          </a:p>
          <a:p>
            <a:pPr>
              <a:buFont typeface="Arial" pitchFamily="34" charset="0"/>
              <a:buChar char="•"/>
            </a:pPr>
            <a:r>
              <a:rPr lang="en-US" sz="2400" dirty="0">
                <a:latin typeface="Gill Sans MT"/>
                <a:cs typeface="Gill Sans MT"/>
              </a:rPr>
              <a:t> </a:t>
            </a:r>
            <a:r>
              <a:rPr lang="en-US" sz="2400" dirty="0" smtClean="0">
                <a:latin typeface="Gill Sans MT"/>
                <a:cs typeface="Gill Sans MT"/>
              </a:rPr>
              <a:t>DNA sequencing (e.g. re-sequencing a human genome)</a:t>
            </a:r>
          </a:p>
          <a:p>
            <a:pPr>
              <a:buFont typeface="Arial" pitchFamily="34" charset="0"/>
              <a:buChar char="•"/>
            </a:pPr>
            <a:r>
              <a:rPr lang="en-US" sz="2400" dirty="0">
                <a:latin typeface="Gill Sans MT"/>
                <a:cs typeface="Gill Sans MT"/>
              </a:rPr>
              <a:t> </a:t>
            </a:r>
            <a:r>
              <a:rPr lang="en-US" sz="2400" dirty="0" err="1" smtClean="0">
                <a:latin typeface="Gill Sans MT"/>
                <a:cs typeface="Gill Sans MT"/>
              </a:rPr>
              <a:t>RNAseq</a:t>
            </a:r>
            <a:r>
              <a:rPr lang="en-US" sz="2400" dirty="0" smtClean="0">
                <a:latin typeface="Gill Sans MT"/>
                <a:cs typeface="Gill Sans MT"/>
              </a:rPr>
              <a:t> (measuring RNA transcript levels)</a:t>
            </a:r>
          </a:p>
          <a:p>
            <a:pPr>
              <a:buFont typeface="Arial" pitchFamily="34" charset="0"/>
              <a:buChar char="•"/>
            </a:pPr>
            <a:r>
              <a:rPr lang="en-US" sz="2400" dirty="0">
                <a:latin typeface="Gill Sans MT"/>
                <a:cs typeface="Gill Sans MT"/>
              </a:rPr>
              <a:t> </a:t>
            </a:r>
            <a:r>
              <a:rPr lang="en-US" sz="2400" dirty="0" err="1" smtClean="0">
                <a:latin typeface="Gill Sans MT"/>
                <a:cs typeface="Gill Sans MT"/>
              </a:rPr>
              <a:t>ChIP-seq</a:t>
            </a:r>
            <a:r>
              <a:rPr lang="en-US" sz="2400" dirty="0" smtClean="0">
                <a:latin typeface="Gill Sans MT"/>
                <a:cs typeface="Gill Sans MT"/>
              </a:rPr>
              <a:t> (finding protein binding sites)</a:t>
            </a:r>
          </a:p>
          <a:p>
            <a:pPr>
              <a:buFont typeface="Arial" pitchFamily="34" charset="0"/>
              <a:buChar char="•"/>
            </a:pPr>
            <a:r>
              <a:rPr lang="en-US" sz="2400" dirty="0">
                <a:latin typeface="Gill Sans MT"/>
                <a:cs typeface="Gill Sans MT"/>
              </a:rPr>
              <a:t> </a:t>
            </a:r>
            <a:r>
              <a:rPr lang="en-US" sz="2400" dirty="0" err="1" smtClean="0">
                <a:latin typeface="Gill Sans MT"/>
                <a:cs typeface="Gill Sans MT"/>
              </a:rPr>
              <a:t>Methylation</a:t>
            </a:r>
            <a:r>
              <a:rPr lang="en-US" sz="2400" dirty="0" smtClean="0">
                <a:latin typeface="Gill Sans MT"/>
                <a:cs typeface="Gill Sans MT"/>
              </a:rPr>
              <a:t> studies (genome-wide)</a:t>
            </a:r>
            <a:endParaRPr lang="en-US" sz="2400" dirty="0">
              <a:latin typeface="Gill Sans MT"/>
              <a:cs typeface="Gill Sans MT"/>
            </a:endParaRPr>
          </a:p>
        </p:txBody>
      </p:sp>
    </p:spTree>
    <p:extLst>
      <p:ext uri="{BB962C8B-B14F-4D97-AF65-F5344CB8AC3E}">
        <p14:creationId xmlns:p14="http://schemas.microsoft.com/office/powerpoint/2010/main" val="16090240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304800"/>
            <a:ext cx="8610600" cy="523220"/>
          </a:xfrm>
          <a:prstGeom prst="rect">
            <a:avLst/>
          </a:prstGeom>
          <a:noFill/>
        </p:spPr>
        <p:txBody>
          <a:bodyPr wrap="square" rtlCol="0">
            <a:spAutoFit/>
          </a:bodyPr>
          <a:lstStyle/>
          <a:p>
            <a:pPr algn="ctr"/>
            <a:r>
              <a:rPr lang="en-US" sz="2800" dirty="0" smtClean="0">
                <a:latin typeface="Arial" pitchFamily="34" charset="0"/>
                <a:cs typeface="Arial" pitchFamily="34" charset="0"/>
              </a:rPr>
              <a:t>Two approaches to sequence alignment for NGS</a:t>
            </a:r>
            <a:endParaRPr lang="en-US" sz="2800" dirty="0">
              <a:latin typeface="Arial" pitchFamily="34" charset="0"/>
              <a:cs typeface="Arial" pitchFamily="34" charset="0"/>
            </a:endParaRPr>
          </a:p>
        </p:txBody>
      </p:sp>
      <p:sp>
        <p:nvSpPr>
          <p:cNvPr id="5" name="TextBox 4"/>
          <p:cNvSpPr txBox="1"/>
          <p:nvPr/>
        </p:nvSpPr>
        <p:spPr>
          <a:xfrm>
            <a:off x="381000" y="1143000"/>
            <a:ext cx="8610600" cy="5262979"/>
          </a:xfrm>
          <a:prstGeom prst="rect">
            <a:avLst/>
          </a:prstGeom>
          <a:noFill/>
        </p:spPr>
        <p:txBody>
          <a:bodyPr wrap="square" rtlCol="0">
            <a:spAutoFit/>
          </a:bodyPr>
          <a:lstStyle/>
          <a:p>
            <a:r>
              <a:rPr lang="en-US" sz="2400" dirty="0" smtClean="0">
                <a:latin typeface="Arial" pitchFamily="34" charset="0"/>
                <a:cs typeface="Arial" pitchFamily="34" charset="0"/>
              </a:rPr>
              <a:t>	[</a:t>
            </a:r>
            <a:r>
              <a:rPr lang="en-US" sz="2400" dirty="0" smtClean="0">
                <a:latin typeface="Arial" pitchFamily="34" charset="0"/>
                <a:cs typeface="Arial" pitchFamily="34" charset="0"/>
              </a:rPr>
              <a:t>1] </a:t>
            </a:r>
            <a:r>
              <a:rPr lang="en-US" sz="2400" b="1" dirty="0" smtClean="0">
                <a:solidFill>
                  <a:srgbClr val="008000"/>
                </a:solidFill>
                <a:latin typeface="Arial" pitchFamily="34" charset="0"/>
                <a:cs typeface="Arial" pitchFamily="34" charset="0"/>
              </a:rPr>
              <a:t>Hash Tables</a:t>
            </a:r>
          </a:p>
          <a:p>
            <a:r>
              <a:rPr lang="en-US" sz="2400" dirty="0">
                <a:latin typeface="Arial" pitchFamily="34" charset="0"/>
                <a:cs typeface="Arial" pitchFamily="34" charset="0"/>
              </a:rPr>
              <a:t>	</a:t>
            </a:r>
            <a:r>
              <a:rPr lang="en-US" sz="2400" dirty="0" smtClean="0">
                <a:latin typeface="Arial" pitchFamily="34" charset="0"/>
                <a:cs typeface="Arial" pitchFamily="34" charset="0"/>
              </a:rPr>
              <a:t>--BLAST seed and extension approach uses</a:t>
            </a:r>
          </a:p>
          <a:p>
            <a:r>
              <a:rPr lang="en-US" sz="2400" dirty="0">
                <a:latin typeface="Arial" pitchFamily="34" charset="0"/>
                <a:cs typeface="Arial" pitchFamily="34" charset="0"/>
              </a:rPr>
              <a:t>	</a:t>
            </a:r>
            <a:r>
              <a:rPr lang="en-US" sz="2400" dirty="0" smtClean="0">
                <a:latin typeface="Arial" pitchFamily="34" charset="0"/>
                <a:cs typeface="Arial" pitchFamily="34" charset="0"/>
              </a:rPr>
              <a:t>hash table indexing</a:t>
            </a:r>
          </a:p>
          <a:p>
            <a:r>
              <a:rPr lang="en-US" sz="2400" dirty="0" smtClean="0">
                <a:latin typeface="Arial" pitchFamily="34" charset="0"/>
                <a:cs typeface="Arial" pitchFamily="34" charset="0"/>
              </a:rPr>
              <a:t>	--spaced seed aligners index the reads or the genome</a:t>
            </a:r>
          </a:p>
          <a:p>
            <a:r>
              <a:rPr lang="en-US" sz="2400" dirty="0">
                <a:latin typeface="Arial" pitchFamily="34" charset="0"/>
                <a:cs typeface="Arial" pitchFamily="34" charset="0"/>
              </a:rPr>
              <a:t>	</a:t>
            </a:r>
            <a:r>
              <a:rPr lang="en-US" sz="2400" dirty="0" smtClean="0">
                <a:latin typeface="Arial" pitchFamily="34" charset="0"/>
                <a:cs typeface="Arial" pitchFamily="34" charset="0"/>
              </a:rPr>
              <a:t>--programs vary the number of spaced seeds, the read 	length, memory usage, and sensitivity requirements</a:t>
            </a:r>
          </a:p>
          <a:p>
            <a:r>
              <a:rPr lang="en-US" sz="2400" dirty="0">
                <a:latin typeface="Arial" pitchFamily="34" charset="0"/>
                <a:cs typeface="Arial" pitchFamily="34" charset="0"/>
              </a:rPr>
              <a:t>	</a:t>
            </a:r>
            <a:r>
              <a:rPr lang="en-US" sz="2400" dirty="0" smtClean="0">
                <a:latin typeface="Arial" pitchFamily="34" charset="0"/>
                <a:cs typeface="Arial" pitchFamily="34" charset="0"/>
              </a:rPr>
              <a:t>--some require multiple seed matches</a:t>
            </a:r>
          </a:p>
          <a:p>
            <a:r>
              <a:rPr lang="en-US" sz="2400" dirty="0">
                <a:latin typeface="Arial" pitchFamily="34" charset="0"/>
                <a:cs typeface="Arial" pitchFamily="34" charset="0"/>
              </a:rPr>
              <a:t>	</a:t>
            </a:r>
            <a:r>
              <a:rPr lang="en-US" sz="2400" dirty="0" smtClean="0">
                <a:latin typeface="Arial" pitchFamily="34" charset="0"/>
                <a:cs typeface="Arial" pitchFamily="34" charset="0"/>
              </a:rPr>
              <a:t>--some allow gaps</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	[</a:t>
            </a:r>
            <a:r>
              <a:rPr lang="en-US" sz="2400" dirty="0" smtClean="0">
                <a:latin typeface="Arial" pitchFamily="34" charset="0"/>
                <a:cs typeface="Arial" pitchFamily="34" charset="0"/>
              </a:rPr>
              <a:t>2] </a:t>
            </a:r>
            <a:r>
              <a:rPr lang="en-US" sz="2400" b="1" dirty="0" smtClean="0">
                <a:solidFill>
                  <a:srgbClr val="008000"/>
                </a:solidFill>
                <a:latin typeface="Arial" pitchFamily="34" charset="0"/>
                <a:cs typeface="Arial" pitchFamily="34" charset="0"/>
              </a:rPr>
              <a:t>Suffix trees</a:t>
            </a:r>
          </a:p>
          <a:p>
            <a:r>
              <a:rPr lang="en-US" sz="2400" dirty="0">
                <a:latin typeface="Arial" pitchFamily="34" charset="0"/>
                <a:cs typeface="Arial" pitchFamily="34" charset="0"/>
              </a:rPr>
              <a:t>	</a:t>
            </a:r>
            <a:r>
              <a:rPr lang="en-US" sz="2400" dirty="0" smtClean="0">
                <a:latin typeface="Arial" pitchFamily="34" charset="0"/>
                <a:cs typeface="Arial" pitchFamily="34" charset="0"/>
              </a:rPr>
              <a:t>--Step 1: identify exact matches</a:t>
            </a:r>
          </a:p>
          <a:p>
            <a:r>
              <a:rPr lang="en-US" sz="2400" dirty="0">
                <a:latin typeface="Arial" pitchFamily="34" charset="0"/>
                <a:cs typeface="Arial" pitchFamily="34" charset="0"/>
              </a:rPr>
              <a:t>	</a:t>
            </a:r>
            <a:r>
              <a:rPr lang="en-US" sz="2400" dirty="0" smtClean="0">
                <a:latin typeface="Arial" pitchFamily="34" charset="0"/>
                <a:cs typeface="Arial" pitchFamily="34" charset="0"/>
              </a:rPr>
              <a:t>--Step 2: build alignments supported by exact matches</a:t>
            </a:r>
          </a:p>
          <a:p>
            <a:r>
              <a:rPr lang="en-US" sz="2400" dirty="0">
                <a:latin typeface="Arial" pitchFamily="34" charset="0"/>
                <a:cs typeface="Arial" pitchFamily="34" charset="0"/>
              </a:rPr>
              <a:t>	</a:t>
            </a:r>
            <a:r>
              <a:rPr lang="en-US" sz="2400" dirty="0" smtClean="0">
                <a:latin typeface="Arial" pitchFamily="34" charset="0"/>
                <a:cs typeface="Arial" pitchFamily="34" charset="0"/>
              </a:rPr>
              <a:t>--Example: </a:t>
            </a:r>
            <a:r>
              <a:rPr lang="en-US" sz="2400" dirty="0" err="1" smtClean="0">
                <a:latin typeface="Arial" pitchFamily="34" charset="0"/>
                <a:cs typeface="Arial" pitchFamily="34" charset="0"/>
              </a:rPr>
              <a:t>MUMmer</a:t>
            </a:r>
            <a:r>
              <a:rPr lang="en-US" sz="2400" dirty="0" smtClean="0">
                <a:latin typeface="Arial" pitchFamily="34" charset="0"/>
                <a:cs typeface="Arial" pitchFamily="34" charset="0"/>
              </a:rPr>
              <a:t> (maximal unique matches)</a:t>
            </a:r>
          </a:p>
          <a:p>
            <a:r>
              <a:rPr lang="en-US" sz="2400" dirty="0">
                <a:latin typeface="Arial" pitchFamily="34" charset="0"/>
                <a:cs typeface="Arial" pitchFamily="34" charset="0"/>
              </a:rPr>
              <a:t>	</a:t>
            </a:r>
            <a:r>
              <a:rPr lang="en-US" sz="2400" dirty="0" smtClean="0">
                <a:latin typeface="Arial" pitchFamily="34" charset="0"/>
                <a:cs typeface="Arial" pitchFamily="34" charset="0"/>
              </a:rPr>
              <a:t>--Example: Bowtie and BWA </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val="1479639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p:cNvPicPr>
            <a:picLocks noChangeAspect="1"/>
          </p:cNvPicPr>
          <p:nvPr/>
        </p:nvPicPr>
        <p:blipFill rotWithShape="1">
          <a:blip r:embed="rId2">
            <a:extLst>
              <a:ext uri="{28A0092B-C50C-407E-A947-70E740481C1C}">
                <a14:useLocalDpi xmlns:a14="http://schemas.microsoft.com/office/drawing/2010/main" val="0"/>
              </a:ext>
            </a:extLst>
          </a:blip>
          <a:srcRect r="49922" b="27785"/>
          <a:stretch/>
        </p:blipFill>
        <p:spPr bwMode="auto">
          <a:xfrm>
            <a:off x="1219201" y="152400"/>
            <a:ext cx="2886138"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5.18</a:t>
            </a:r>
          </a:p>
          <a:p>
            <a:r>
              <a:rPr lang="en-US" dirty="0" smtClean="0">
                <a:solidFill>
                  <a:schemeClr val="bg1">
                    <a:lumMod val="50000"/>
                  </a:schemeClr>
                </a:solidFill>
              </a:rPr>
              <a:t>Page </a:t>
            </a:r>
            <a:r>
              <a:rPr lang="en-US" dirty="0" smtClean="0">
                <a:solidFill>
                  <a:schemeClr val="bg1">
                    <a:lumMod val="50000"/>
                  </a:schemeClr>
                </a:solidFill>
              </a:rPr>
              <a:t>195</a:t>
            </a:r>
            <a:endParaRPr lang="en-US" dirty="0">
              <a:solidFill>
                <a:schemeClr val="bg1">
                  <a:lumMod val="50000"/>
                </a:schemeClr>
              </a:solidFill>
            </a:endParaRPr>
          </a:p>
        </p:txBody>
      </p:sp>
      <p:sp>
        <p:nvSpPr>
          <p:cNvPr id="2" name="TextBox 1"/>
          <p:cNvSpPr txBox="1"/>
          <p:nvPr/>
        </p:nvSpPr>
        <p:spPr>
          <a:xfrm>
            <a:off x="4648200" y="228600"/>
            <a:ext cx="4114800" cy="1200328"/>
          </a:xfrm>
          <a:prstGeom prst="rect">
            <a:avLst/>
          </a:prstGeom>
          <a:noFill/>
        </p:spPr>
        <p:txBody>
          <a:bodyPr wrap="square" rtlCol="0">
            <a:spAutoFit/>
          </a:bodyPr>
          <a:lstStyle/>
          <a:p>
            <a:r>
              <a:rPr lang="en-US" sz="2400" dirty="0" smtClean="0"/>
              <a:t>Spaced seed strategy for alignment of many short reads to a large reference genome</a:t>
            </a:r>
            <a:endParaRPr lang="en-US" sz="2400" dirty="0"/>
          </a:p>
        </p:txBody>
      </p:sp>
      <p:sp>
        <p:nvSpPr>
          <p:cNvPr id="5" name="TextBox 4"/>
          <p:cNvSpPr txBox="1"/>
          <p:nvPr/>
        </p:nvSpPr>
        <p:spPr>
          <a:xfrm>
            <a:off x="4648200" y="2157948"/>
            <a:ext cx="4114800" cy="3785652"/>
          </a:xfrm>
          <a:prstGeom prst="rect">
            <a:avLst/>
          </a:prstGeom>
          <a:noFill/>
        </p:spPr>
        <p:txBody>
          <a:bodyPr wrap="square" rtlCol="0">
            <a:spAutoFit/>
          </a:bodyPr>
          <a:lstStyle/>
          <a:p>
            <a:r>
              <a:rPr lang="en-US" sz="2400" dirty="0" err="1" smtClean="0">
                <a:latin typeface="Gill Sans MT"/>
                <a:cs typeface="Gill Sans MT"/>
              </a:rPr>
              <a:t>Maq</a:t>
            </a:r>
            <a:r>
              <a:rPr lang="en-US" sz="2400" dirty="0" smtClean="0">
                <a:latin typeface="Gill Sans MT"/>
                <a:cs typeface="Gill Sans MT"/>
              </a:rPr>
              <a:t> uses spaced seed indexing</a:t>
            </a:r>
          </a:p>
          <a:p>
            <a:pPr marL="342900" indent="-342900">
              <a:buFont typeface="Arial" pitchFamily="34" charset="0"/>
              <a:buChar char="•"/>
            </a:pPr>
            <a:endParaRPr lang="en-US" sz="2400" dirty="0">
              <a:latin typeface="Gill Sans MT"/>
              <a:cs typeface="Gill Sans MT"/>
            </a:endParaRPr>
          </a:p>
          <a:p>
            <a:pPr marL="342900" indent="-342900">
              <a:buFont typeface="Arial" pitchFamily="34" charset="0"/>
              <a:buChar char="•"/>
            </a:pPr>
            <a:r>
              <a:rPr lang="en-US" sz="2400" dirty="0" smtClean="0">
                <a:latin typeface="Gill Sans MT"/>
                <a:cs typeface="Gill Sans MT"/>
              </a:rPr>
              <a:t>Cut the reference genome into “seeds”</a:t>
            </a:r>
          </a:p>
          <a:p>
            <a:pPr marL="342900" indent="-342900">
              <a:buFont typeface="Arial" pitchFamily="34" charset="0"/>
              <a:buChar char="•"/>
            </a:pPr>
            <a:r>
              <a:rPr lang="en-US" sz="2400" dirty="0" smtClean="0">
                <a:latin typeface="Gill Sans MT"/>
                <a:cs typeface="Gill Sans MT"/>
              </a:rPr>
              <a:t>Store seeds in look-up table</a:t>
            </a:r>
          </a:p>
          <a:p>
            <a:pPr marL="342900" indent="-342900">
              <a:buFont typeface="Arial" pitchFamily="34" charset="0"/>
              <a:buChar char="•"/>
            </a:pPr>
            <a:r>
              <a:rPr lang="en-US" sz="2400" dirty="0" smtClean="0">
                <a:latin typeface="Gill Sans MT"/>
                <a:cs typeface="Gill Sans MT"/>
              </a:rPr>
              <a:t>Cut each read into seeds</a:t>
            </a:r>
          </a:p>
          <a:p>
            <a:pPr marL="342900" indent="-342900">
              <a:buFont typeface="Arial" pitchFamily="34" charset="0"/>
              <a:buChar char="•"/>
            </a:pPr>
            <a:r>
              <a:rPr lang="en-US" sz="2400" dirty="0" smtClean="0">
                <a:latin typeface="Gill Sans MT"/>
                <a:cs typeface="Gill Sans MT"/>
              </a:rPr>
              <a:t>Allow up to 2 mismatches in seed pairing reads to the reference</a:t>
            </a:r>
          </a:p>
          <a:p>
            <a:endParaRPr lang="en-US" sz="2400" dirty="0">
              <a:latin typeface="Gill Sans MT"/>
              <a:cs typeface="Gill Sans MT"/>
            </a:endParaRPr>
          </a:p>
        </p:txBody>
      </p:sp>
      <p:sp>
        <p:nvSpPr>
          <p:cNvPr id="6" name="TextBox 5"/>
          <p:cNvSpPr txBox="1"/>
          <p:nvPr/>
        </p:nvSpPr>
        <p:spPr>
          <a:xfrm>
            <a:off x="6934200" y="6381690"/>
            <a:ext cx="2133600" cy="400110"/>
          </a:xfrm>
          <a:prstGeom prst="rect">
            <a:avLst/>
          </a:prstGeom>
          <a:noFill/>
        </p:spPr>
        <p:txBody>
          <a:bodyPr wrap="square" rtlCol="0">
            <a:spAutoFit/>
          </a:bodyPr>
          <a:lstStyle/>
          <a:p>
            <a:r>
              <a:rPr lang="en-US" sz="2000" dirty="0">
                <a:latin typeface="Arial" pitchFamily="34" charset="0"/>
                <a:cs typeface="Arial" pitchFamily="34" charset="0"/>
              </a:rPr>
              <a:t>PMID: 19430453 </a:t>
            </a:r>
          </a:p>
        </p:txBody>
      </p:sp>
    </p:spTree>
    <p:extLst>
      <p:ext uri="{BB962C8B-B14F-4D97-AF65-F5344CB8AC3E}">
        <p14:creationId xmlns:p14="http://schemas.microsoft.com/office/powerpoint/2010/main" val="21677979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p:cNvPicPr>
            <a:picLocks noChangeAspect="1"/>
          </p:cNvPicPr>
          <p:nvPr/>
        </p:nvPicPr>
        <p:blipFill rotWithShape="1">
          <a:blip r:embed="rId2">
            <a:extLst>
              <a:ext uri="{28A0092B-C50C-407E-A947-70E740481C1C}">
                <a14:useLocalDpi xmlns:a14="http://schemas.microsoft.com/office/drawing/2010/main" val="0"/>
              </a:ext>
            </a:extLst>
          </a:blip>
          <a:srcRect l="50968" b="27785"/>
          <a:stretch/>
        </p:blipFill>
        <p:spPr bwMode="auto">
          <a:xfrm>
            <a:off x="1066800" y="152400"/>
            <a:ext cx="2825854"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5.18</a:t>
            </a:r>
          </a:p>
          <a:p>
            <a:r>
              <a:rPr lang="en-US" dirty="0" smtClean="0">
                <a:solidFill>
                  <a:schemeClr val="bg1">
                    <a:lumMod val="50000"/>
                  </a:schemeClr>
                </a:solidFill>
              </a:rPr>
              <a:t>Page </a:t>
            </a:r>
            <a:r>
              <a:rPr lang="en-US" dirty="0" smtClean="0">
                <a:solidFill>
                  <a:schemeClr val="bg1">
                    <a:lumMod val="50000"/>
                  </a:schemeClr>
                </a:solidFill>
              </a:rPr>
              <a:t>195</a:t>
            </a:r>
            <a:endParaRPr lang="en-US" dirty="0">
              <a:solidFill>
                <a:schemeClr val="bg1">
                  <a:lumMod val="50000"/>
                </a:schemeClr>
              </a:solidFill>
            </a:endParaRPr>
          </a:p>
        </p:txBody>
      </p:sp>
      <p:sp>
        <p:nvSpPr>
          <p:cNvPr id="4" name="TextBox 3"/>
          <p:cNvSpPr txBox="1"/>
          <p:nvPr/>
        </p:nvSpPr>
        <p:spPr>
          <a:xfrm>
            <a:off x="4648200" y="228600"/>
            <a:ext cx="4114800" cy="1200328"/>
          </a:xfrm>
          <a:prstGeom prst="rect">
            <a:avLst/>
          </a:prstGeom>
          <a:noFill/>
        </p:spPr>
        <p:txBody>
          <a:bodyPr wrap="square" rtlCol="0">
            <a:spAutoFit/>
          </a:bodyPr>
          <a:lstStyle/>
          <a:p>
            <a:r>
              <a:rPr lang="en-US" sz="2400" dirty="0" smtClean="0"/>
              <a:t>Burrows-Wheeler strategy for alignment of many short reads to a large reference genome</a:t>
            </a:r>
            <a:endParaRPr lang="en-US" sz="2400" dirty="0"/>
          </a:p>
        </p:txBody>
      </p:sp>
      <p:sp>
        <p:nvSpPr>
          <p:cNvPr id="5" name="TextBox 4"/>
          <p:cNvSpPr txBox="1"/>
          <p:nvPr/>
        </p:nvSpPr>
        <p:spPr>
          <a:xfrm>
            <a:off x="4191000" y="1981200"/>
            <a:ext cx="4800600" cy="4524315"/>
          </a:xfrm>
          <a:prstGeom prst="rect">
            <a:avLst/>
          </a:prstGeom>
          <a:noFill/>
        </p:spPr>
        <p:txBody>
          <a:bodyPr wrap="square" rtlCol="0">
            <a:spAutoFit/>
          </a:bodyPr>
          <a:lstStyle/>
          <a:p>
            <a:r>
              <a:rPr lang="en-US" sz="2400" dirty="0" smtClean="0">
                <a:latin typeface="Gill Sans MT"/>
                <a:cs typeface="Gill Sans MT"/>
              </a:rPr>
              <a:t>Bowtie uses the Burrows-Wheeler transform (BWT)</a:t>
            </a:r>
          </a:p>
          <a:p>
            <a:pPr marL="342900" indent="-342900">
              <a:buFont typeface="Arial" pitchFamily="34" charset="0"/>
              <a:buChar char="•"/>
            </a:pPr>
            <a:endParaRPr lang="en-US" sz="2400" dirty="0">
              <a:latin typeface="Gill Sans MT"/>
              <a:cs typeface="Gill Sans MT"/>
            </a:endParaRPr>
          </a:p>
          <a:p>
            <a:pPr marL="342900" indent="-342900">
              <a:buFont typeface="Arial" pitchFamily="34" charset="0"/>
              <a:buChar char="•"/>
            </a:pPr>
            <a:r>
              <a:rPr lang="en-US" sz="2400" dirty="0" smtClean="0">
                <a:latin typeface="Gill Sans MT"/>
                <a:cs typeface="Gill Sans MT"/>
              </a:rPr>
              <a:t>Create a memory-efficient representation of the reference genome (need &lt;2 GB memory; </a:t>
            </a:r>
            <a:r>
              <a:rPr lang="en-US" sz="2400" dirty="0" err="1" smtClean="0">
                <a:latin typeface="Gill Sans MT"/>
                <a:cs typeface="Gill Sans MT"/>
              </a:rPr>
              <a:t>Maq</a:t>
            </a:r>
            <a:r>
              <a:rPr lang="en-US" sz="2400" dirty="0" smtClean="0">
                <a:latin typeface="Gill Sans MT"/>
                <a:cs typeface="Gill Sans MT"/>
              </a:rPr>
              <a:t> may require &gt;50 GB)</a:t>
            </a:r>
          </a:p>
          <a:p>
            <a:pPr marL="342900" indent="-342900">
              <a:buFont typeface="Arial" pitchFamily="34" charset="0"/>
              <a:buChar char="•"/>
            </a:pPr>
            <a:r>
              <a:rPr lang="en-US" sz="2400" dirty="0" smtClean="0">
                <a:latin typeface="Gill Sans MT"/>
                <a:cs typeface="Gill Sans MT"/>
              </a:rPr>
              <a:t>Align a read one base at a time to a BWT transformed genome</a:t>
            </a:r>
          </a:p>
          <a:p>
            <a:pPr marL="342900" indent="-342900">
              <a:buFont typeface="Arial" pitchFamily="34" charset="0"/>
              <a:buChar char="•"/>
            </a:pPr>
            <a:r>
              <a:rPr lang="en-US" sz="2400" dirty="0" smtClean="0">
                <a:latin typeface="Gill Sans MT"/>
                <a:cs typeface="Gill Sans MT"/>
              </a:rPr>
              <a:t>Progressively solve the alignment of 1 character, then 2, then 3, etc.</a:t>
            </a:r>
          </a:p>
          <a:p>
            <a:pPr marL="342900" indent="-342900">
              <a:buFont typeface="Arial" pitchFamily="34" charset="0"/>
              <a:buChar char="•"/>
            </a:pPr>
            <a:r>
              <a:rPr lang="en-US" sz="2400" dirty="0" smtClean="0">
                <a:latin typeface="Gill Sans MT"/>
                <a:cs typeface="Gill Sans MT"/>
              </a:rPr>
              <a:t>30-fold faster than </a:t>
            </a:r>
            <a:r>
              <a:rPr lang="en-US" sz="2400" dirty="0" err="1" smtClean="0">
                <a:latin typeface="Gill Sans MT"/>
                <a:cs typeface="Gill Sans MT"/>
              </a:rPr>
              <a:t>Maq</a:t>
            </a:r>
            <a:endParaRPr lang="en-US" sz="2400" dirty="0" smtClean="0">
              <a:latin typeface="Gill Sans MT"/>
              <a:cs typeface="Gill Sans MT"/>
            </a:endParaRPr>
          </a:p>
        </p:txBody>
      </p:sp>
    </p:spTree>
    <p:extLst>
      <p:ext uri="{BB962C8B-B14F-4D97-AF65-F5344CB8AC3E}">
        <p14:creationId xmlns:p14="http://schemas.microsoft.com/office/powerpoint/2010/main" val="14304223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p:cNvPicPr>
          <p:nvPr/>
        </p:nvPicPr>
        <p:blipFill rotWithShape="1">
          <a:blip r:embed="rId2">
            <a:extLst>
              <a:ext uri="{28A0092B-C50C-407E-A947-70E740481C1C}">
                <a14:useLocalDpi xmlns:a14="http://schemas.microsoft.com/office/drawing/2010/main" val="0"/>
              </a:ext>
            </a:extLst>
          </a:blip>
          <a:srcRect b="31489"/>
          <a:stretch/>
        </p:blipFill>
        <p:spPr bwMode="auto">
          <a:xfrm>
            <a:off x="1066800" y="1142999"/>
            <a:ext cx="7924800" cy="5039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5.19</a:t>
            </a:r>
          </a:p>
          <a:p>
            <a:r>
              <a:rPr lang="en-US" dirty="0" smtClean="0">
                <a:solidFill>
                  <a:schemeClr val="bg1">
                    <a:lumMod val="50000"/>
                  </a:schemeClr>
                </a:solidFill>
              </a:rPr>
              <a:t>Page </a:t>
            </a:r>
            <a:r>
              <a:rPr lang="en-US" dirty="0" smtClean="0">
                <a:solidFill>
                  <a:schemeClr val="bg1">
                    <a:lumMod val="50000"/>
                  </a:schemeClr>
                </a:solidFill>
              </a:rPr>
              <a:t>196</a:t>
            </a:r>
            <a:endParaRPr lang="en-US" dirty="0">
              <a:solidFill>
                <a:schemeClr val="bg1">
                  <a:lumMod val="50000"/>
                </a:schemeClr>
              </a:solidFill>
            </a:endParaRPr>
          </a:p>
        </p:txBody>
      </p:sp>
      <p:sp>
        <p:nvSpPr>
          <p:cNvPr id="2" name="TextBox 1"/>
          <p:cNvSpPr txBox="1"/>
          <p:nvPr/>
        </p:nvSpPr>
        <p:spPr>
          <a:xfrm>
            <a:off x="381000" y="152400"/>
            <a:ext cx="8686800" cy="830997"/>
          </a:xfrm>
          <a:prstGeom prst="rect">
            <a:avLst/>
          </a:prstGeom>
          <a:solidFill>
            <a:srgbClr val="FFFFFF"/>
          </a:solidFill>
        </p:spPr>
        <p:txBody>
          <a:bodyPr wrap="square" rtlCol="0">
            <a:spAutoFit/>
          </a:bodyPr>
          <a:lstStyle/>
          <a:p>
            <a:pPr algn="ctr"/>
            <a:r>
              <a:rPr lang="en-US" sz="2400" dirty="0" smtClean="0"/>
              <a:t>Burrows-Wheeler Transform (BWT): a string (e.g. a reference genome) is compressed then decompressed to facilitate alignment</a:t>
            </a:r>
            <a:endParaRPr lang="en-US" sz="2400" dirty="0"/>
          </a:p>
        </p:txBody>
      </p:sp>
    </p:spTree>
    <p:extLst>
      <p:ext uri="{BB962C8B-B14F-4D97-AF65-F5344CB8AC3E}">
        <p14:creationId xmlns:p14="http://schemas.microsoft.com/office/powerpoint/2010/main" val="5983123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5638800"/>
            <a:ext cx="7620000" cy="304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371600" y="1524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371600" y="1003042"/>
            <a:ext cx="7467600" cy="5016758"/>
          </a:xfrm>
          <a:prstGeom prst="rect">
            <a:avLst/>
          </a:prstGeom>
          <a:noFill/>
        </p:spPr>
        <p:txBody>
          <a:bodyPr wrap="square" rtlCol="0">
            <a:spAutoFit/>
          </a:bodyPr>
          <a:lstStyle/>
          <a:p>
            <a:r>
              <a:rPr lang="en-US" sz="2000" dirty="0" smtClean="0"/>
              <a:t>Introduction</a:t>
            </a:r>
          </a:p>
          <a:p>
            <a:r>
              <a:rPr lang="en-US" sz="2000" dirty="0" smtClean="0"/>
              <a:t>Specialized BLAST sites</a:t>
            </a:r>
            <a:endParaRPr lang="en-US" sz="2000" dirty="0"/>
          </a:p>
          <a:p>
            <a:r>
              <a:rPr lang="en-US" sz="2000" dirty="0" smtClean="0"/>
              <a:t>	Organism-</a:t>
            </a:r>
            <a:r>
              <a:rPr lang="en-US" sz="2000" dirty="0"/>
              <a:t>s</a:t>
            </a:r>
            <a:r>
              <a:rPr lang="en-US" sz="2000" dirty="0" smtClean="0"/>
              <a:t>pecific </a:t>
            </a:r>
            <a:r>
              <a:rPr lang="en-US" sz="2000" dirty="0"/>
              <a:t>BLAST </a:t>
            </a:r>
            <a:r>
              <a:rPr lang="en-US" sz="2000" dirty="0" smtClean="0"/>
              <a:t>sites</a:t>
            </a:r>
            <a:r>
              <a:rPr lang="en-US" sz="2000" dirty="0" smtClean="0"/>
              <a:t>; s</a:t>
            </a:r>
            <a:r>
              <a:rPr lang="en-US" sz="2000" dirty="0" smtClean="0"/>
              <a:t>pecialized algorithms</a:t>
            </a:r>
            <a:r>
              <a:rPr lang="en-US" sz="2000" dirty="0"/>
              <a:t/>
            </a:r>
            <a:br>
              <a:rPr lang="en-US" sz="2000" dirty="0"/>
            </a:br>
            <a:r>
              <a:rPr lang="en-US" sz="2000" dirty="0"/>
              <a:t>Finding d</a:t>
            </a:r>
            <a:r>
              <a:rPr lang="en-US" sz="2000" dirty="0" smtClean="0"/>
              <a:t>istantly </a:t>
            </a:r>
            <a:r>
              <a:rPr lang="en-US" sz="2000" dirty="0"/>
              <a:t>r</a:t>
            </a:r>
            <a:r>
              <a:rPr lang="en-US" sz="2000" dirty="0" smtClean="0"/>
              <a:t>elated proteins</a:t>
            </a:r>
            <a:r>
              <a:rPr lang="en-US" sz="2000" dirty="0"/>
              <a:t>: </a:t>
            </a:r>
            <a:r>
              <a:rPr lang="en-US" sz="2000" dirty="0" smtClean="0"/>
              <a:t>PSI-BLAST) </a:t>
            </a:r>
            <a:r>
              <a:rPr lang="en-US" sz="2000" dirty="0"/>
              <a:t>and </a:t>
            </a:r>
            <a:r>
              <a:rPr lang="en-US" sz="2000" dirty="0" smtClean="0"/>
              <a:t>DELTA-</a:t>
            </a:r>
            <a:r>
              <a:rPr lang="en-US" sz="2000" dirty="0"/>
              <a:t>BLAST </a:t>
            </a:r>
            <a:br>
              <a:rPr lang="en-US" sz="2000" dirty="0"/>
            </a:br>
            <a:r>
              <a:rPr lang="en-US" sz="2000" dirty="0" smtClean="0"/>
              <a:t>	Reverse </a:t>
            </a:r>
            <a:r>
              <a:rPr lang="en-US" sz="2000" dirty="0"/>
              <a:t>Position-</a:t>
            </a:r>
            <a:r>
              <a:rPr lang="en-US" sz="2000" dirty="0" smtClean="0"/>
              <a:t>Specific </a:t>
            </a:r>
            <a:r>
              <a:rPr lang="en-US" sz="2000" dirty="0"/>
              <a:t>BLAST </a:t>
            </a:r>
            <a:br>
              <a:rPr lang="en-US" sz="2000" dirty="0"/>
            </a:br>
            <a:r>
              <a:rPr lang="en-US" sz="2000" dirty="0" smtClean="0"/>
              <a:t>	Domain </a:t>
            </a:r>
            <a:r>
              <a:rPr lang="en-US" sz="2000" dirty="0"/>
              <a:t>enhanced lookup time Accelerated </a:t>
            </a:r>
            <a:r>
              <a:rPr lang="en-US" sz="2000" dirty="0" smtClean="0"/>
              <a:t>BLAST (</a:t>
            </a:r>
            <a:r>
              <a:rPr lang="en-US" sz="2000" dirty="0"/>
              <a:t>DELTA-</a:t>
            </a:r>
            <a:r>
              <a:rPr lang="en-US" sz="2000" dirty="0" smtClean="0"/>
              <a:t>BLAST) </a:t>
            </a:r>
            <a:r>
              <a:rPr lang="en-US" sz="2000" dirty="0"/>
              <a:t>	</a:t>
            </a:r>
            <a:r>
              <a:rPr lang="en-US" sz="2000" dirty="0" smtClean="0"/>
              <a:t>Assessing </a:t>
            </a:r>
            <a:r>
              <a:rPr lang="en-US" sz="2000" dirty="0"/>
              <a:t>p</a:t>
            </a:r>
            <a:r>
              <a:rPr lang="en-US" sz="2000" dirty="0" smtClean="0"/>
              <a:t>erformance </a:t>
            </a:r>
            <a:r>
              <a:rPr lang="en-US" sz="2000" dirty="0"/>
              <a:t>of </a:t>
            </a:r>
            <a:r>
              <a:rPr lang="en-US" sz="2000" dirty="0" smtClean="0"/>
              <a:t>PSI-BLAST </a:t>
            </a:r>
            <a:r>
              <a:rPr lang="en-US" sz="2000" dirty="0"/>
              <a:t>and </a:t>
            </a:r>
            <a:r>
              <a:rPr lang="en-US" sz="2000" dirty="0" smtClean="0"/>
              <a:t>DELTA-</a:t>
            </a:r>
            <a:r>
              <a:rPr lang="en-US" sz="2000" dirty="0"/>
              <a:t>BLAST </a:t>
            </a:r>
            <a:br>
              <a:rPr lang="en-US" sz="2000" dirty="0"/>
            </a:br>
            <a:r>
              <a:rPr lang="en-US" sz="2000" dirty="0" smtClean="0"/>
              <a:t>	Pattern-hit </a:t>
            </a:r>
            <a:r>
              <a:rPr lang="en-US" sz="2000" dirty="0"/>
              <a:t>initiated BLAST </a:t>
            </a:r>
            <a:r>
              <a:rPr lang="en-US" sz="2000" dirty="0" smtClean="0"/>
              <a:t>(PHI-BLAST) </a:t>
            </a:r>
            <a:endParaRPr lang="en-US" sz="2000" dirty="0"/>
          </a:p>
          <a:p>
            <a:r>
              <a:rPr lang="en-US" sz="2000" dirty="0"/>
              <a:t>Profile </a:t>
            </a:r>
            <a:r>
              <a:rPr lang="en-US" sz="2000" dirty="0" smtClean="0"/>
              <a:t>searches</a:t>
            </a:r>
            <a:r>
              <a:rPr lang="en-US" sz="2000" dirty="0"/>
              <a:t>: Hidden Markov </a:t>
            </a:r>
            <a:r>
              <a:rPr lang="en-US" sz="2000" dirty="0" smtClean="0"/>
              <a:t>Models</a:t>
            </a:r>
            <a:r>
              <a:rPr lang="en-US" sz="2000" dirty="0"/>
              <a:t> </a:t>
            </a:r>
            <a:r>
              <a:rPr lang="en-US" sz="2000" dirty="0" smtClean="0"/>
              <a:t>and HMMER</a:t>
            </a:r>
            <a:endParaRPr lang="en-US" sz="2000" dirty="0"/>
          </a:p>
          <a:p>
            <a:r>
              <a:rPr lang="en-US" sz="2000" dirty="0" smtClean="0"/>
              <a:t>BLAST-</a:t>
            </a:r>
            <a:r>
              <a:rPr lang="en-US" sz="2000" dirty="0"/>
              <a:t>like </a:t>
            </a:r>
            <a:r>
              <a:rPr lang="en-US" sz="2000" dirty="0" smtClean="0"/>
              <a:t>alignment </a:t>
            </a:r>
            <a:r>
              <a:rPr lang="en-US" sz="2000" dirty="0"/>
              <a:t>tools to </a:t>
            </a:r>
            <a:r>
              <a:rPr lang="en-US" sz="2000" dirty="0" smtClean="0"/>
              <a:t>search </a:t>
            </a:r>
            <a:r>
              <a:rPr lang="en-US" sz="2000" dirty="0"/>
              <a:t>g</a:t>
            </a:r>
            <a:r>
              <a:rPr lang="en-US" sz="2000" dirty="0" smtClean="0"/>
              <a:t>enomic DNA</a:t>
            </a:r>
          </a:p>
          <a:p>
            <a:r>
              <a:rPr lang="en-US" sz="2000" dirty="0"/>
              <a:t>	</a:t>
            </a:r>
            <a:r>
              <a:rPr lang="en-US" sz="2000" dirty="0" smtClean="0"/>
              <a:t>Benchmarking </a:t>
            </a:r>
            <a:r>
              <a:rPr lang="en-US" sz="2000" dirty="0"/>
              <a:t>to </a:t>
            </a:r>
            <a:r>
              <a:rPr lang="en-US" sz="2000" dirty="0" smtClean="0"/>
              <a:t>assess </a:t>
            </a:r>
            <a:r>
              <a:rPr lang="en-US" sz="2000" dirty="0"/>
              <a:t>g</a:t>
            </a:r>
            <a:r>
              <a:rPr lang="en-US" sz="2000" dirty="0" smtClean="0"/>
              <a:t>enomic </a:t>
            </a:r>
            <a:r>
              <a:rPr lang="en-US" sz="2000" dirty="0"/>
              <a:t>a</a:t>
            </a:r>
            <a:r>
              <a:rPr lang="en-US" sz="2000" dirty="0" smtClean="0"/>
              <a:t>lignment performance</a:t>
            </a:r>
          </a:p>
          <a:p>
            <a:r>
              <a:rPr lang="en-US" sz="2000" dirty="0"/>
              <a:t>	</a:t>
            </a:r>
            <a:r>
              <a:rPr lang="en-US" sz="2000" dirty="0" err="1" smtClean="0"/>
              <a:t>PatternHunter</a:t>
            </a:r>
            <a:r>
              <a:rPr lang="en-US" sz="2000" dirty="0" smtClean="0"/>
              <a:t>, BLASTZ,  </a:t>
            </a:r>
            <a:r>
              <a:rPr lang="en-US" sz="2000" dirty="0" err="1" smtClean="0"/>
              <a:t>Enredo</a:t>
            </a:r>
            <a:r>
              <a:rPr lang="en-US" sz="2000" dirty="0"/>
              <a:t>/</a:t>
            </a:r>
            <a:r>
              <a:rPr lang="en-US" sz="2000" dirty="0" smtClean="0"/>
              <a:t>Pecan</a:t>
            </a:r>
            <a:r>
              <a:rPr lang="en-US" sz="2000" dirty="0"/>
              <a:t>, </a:t>
            </a:r>
            <a:r>
              <a:rPr lang="en-US" sz="2000" dirty="0" err="1" smtClean="0"/>
              <a:t>MegaBLAST</a:t>
            </a:r>
            <a:r>
              <a:rPr lang="en-US" sz="2000" dirty="0" smtClean="0"/>
              <a:t>, BLAT, 		LAGAN, SSAHA2</a:t>
            </a:r>
            <a:endParaRPr lang="en-US" sz="2000" dirty="0"/>
          </a:p>
          <a:p>
            <a:r>
              <a:rPr lang="en-US" sz="2000" dirty="0"/>
              <a:t>Aligning </a:t>
            </a:r>
            <a:r>
              <a:rPr lang="en-US" sz="2000" dirty="0" smtClean="0"/>
              <a:t>NGS reads </a:t>
            </a:r>
            <a:r>
              <a:rPr lang="en-US" sz="2000" dirty="0"/>
              <a:t>to a </a:t>
            </a:r>
            <a:r>
              <a:rPr lang="en-US" sz="2000" dirty="0" smtClean="0"/>
              <a:t>reference genome</a:t>
            </a:r>
          </a:p>
          <a:p>
            <a:r>
              <a:rPr lang="en-US" sz="2000" dirty="0"/>
              <a:t>	</a:t>
            </a:r>
            <a:r>
              <a:rPr lang="en-US" sz="2000" dirty="0" smtClean="0"/>
              <a:t>Alignment </a:t>
            </a:r>
            <a:r>
              <a:rPr lang="en-US" sz="2000" dirty="0"/>
              <a:t>b</a:t>
            </a:r>
            <a:r>
              <a:rPr lang="en-US" sz="2000" dirty="0" smtClean="0"/>
              <a:t>ased </a:t>
            </a:r>
            <a:r>
              <a:rPr lang="en-US" sz="2000" dirty="0"/>
              <a:t>on </a:t>
            </a:r>
            <a:r>
              <a:rPr lang="en-US" sz="2000" dirty="0" smtClean="0"/>
              <a:t>hash </a:t>
            </a:r>
            <a:r>
              <a:rPr lang="en-US" sz="2000" dirty="0" smtClean="0"/>
              <a:t>tables</a:t>
            </a:r>
            <a:r>
              <a:rPr lang="en-US" sz="2000" dirty="0" smtClean="0"/>
              <a:t>; </a:t>
            </a:r>
            <a:r>
              <a:rPr lang="en-US" sz="2000" dirty="0" smtClean="0"/>
              <a:t>Burrows</a:t>
            </a:r>
            <a:r>
              <a:rPr lang="en-US" sz="2000" dirty="0"/>
              <a:t>–Wheeler </a:t>
            </a:r>
            <a:r>
              <a:rPr lang="en-US" sz="2000" dirty="0" smtClean="0"/>
              <a:t>transform</a:t>
            </a:r>
            <a:endParaRPr lang="en-US" sz="2000" dirty="0"/>
          </a:p>
          <a:p>
            <a:r>
              <a:rPr lang="en-US" sz="2000" dirty="0" smtClean="0"/>
              <a:t>Perspective</a:t>
            </a:r>
            <a:endParaRPr lang="en-US" sz="2000" dirty="0"/>
          </a:p>
        </p:txBody>
      </p:sp>
    </p:spTree>
    <p:extLst>
      <p:ext uri="{BB962C8B-B14F-4D97-AF65-F5344CB8AC3E}">
        <p14:creationId xmlns:p14="http://schemas.microsoft.com/office/powerpoint/2010/main" val="199564179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152400"/>
            <a:ext cx="7086600" cy="523220"/>
          </a:xfrm>
          <a:prstGeom prst="rect">
            <a:avLst/>
          </a:prstGeom>
          <a:noFill/>
        </p:spPr>
        <p:txBody>
          <a:bodyPr wrap="square" rtlCol="0">
            <a:spAutoFit/>
          </a:bodyPr>
          <a:lstStyle/>
          <a:p>
            <a:pPr algn="ctr"/>
            <a:r>
              <a:rPr lang="en-US" sz="2800" dirty="0"/>
              <a:t>Specialized BLAST-related algorithms</a:t>
            </a:r>
            <a:endParaRPr lang="en-US" sz="2800" dirty="0"/>
          </a:p>
        </p:txBody>
      </p:sp>
      <p:sp>
        <p:nvSpPr>
          <p:cNvPr id="3" name="TextBox 2"/>
          <p:cNvSpPr txBox="1"/>
          <p:nvPr/>
        </p:nvSpPr>
        <p:spPr>
          <a:xfrm>
            <a:off x="1295400" y="1752600"/>
            <a:ext cx="7391400" cy="1200328"/>
          </a:xfrm>
          <a:prstGeom prst="rect">
            <a:avLst/>
          </a:prstGeom>
          <a:noFill/>
        </p:spPr>
        <p:txBody>
          <a:bodyPr wrap="square" rtlCol="0">
            <a:spAutoFit/>
          </a:bodyPr>
          <a:lstStyle/>
          <a:p>
            <a:r>
              <a:rPr lang="en-US" sz="2400" dirty="0" smtClean="0"/>
              <a:t>There are numerous </a:t>
            </a:r>
            <a:r>
              <a:rPr lang="en-US" sz="2400" dirty="0"/>
              <a:t>s</a:t>
            </a:r>
            <a:r>
              <a:rPr lang="en-US" sz="2400" dirty="0" smtClean="0"/>
              <a:t>pecialized </a:t>
            </a:r>
            <a:r>
              <a:rPr lang="en-US" sz="2400" dirty="0" smtClean="0"/>
              <a:t>BLAST-</a:t>
            </a:r>
            <a:r>
              <a:rPr lang="en-US" sz="2400" dirty="0"/>
              <a:t>r</a:t>
            </a:r>
            <a:r>
              <a:rPr lang="en-US" sz="2400" dirty="0" smtClean="0"/>
              <a:t>elated algorithms</a:t>
            </a:r>
          </a:p>
          <a:p>
            <a:endParaRPr lang="en-US" sz="2400" dirty="0"/>
          </a:p>
          <a:p>
            <a:r>
              <a:rPr lang="en-US" sz="2400" dirty="0" smtClean="0"/>
              <a:t>BLAST </a:t>
            </a:r>
            <a:r>
              <a:rPr lang="en-US" sz="2400" dirty="0" smtClean="0"/>
              <a:t>of </a:t>
            </a:r>
            <a:r>
              <a:rPr lang="en-US" sz="2400" dirty="0"/>
              <a:t>n</a:t>
            </a:r>
            <a:r>
              <a:rPr lang="en-US" sz="2400" dirty="0" smtClean="0"/>
              <a:t>ext-generation </a:t>
            </a:r>
            <a:r>
              <a:rPr lang="en-US" sz="2400" dirty="0"/>
              <a:t>s</a:t>
            </a:r>
            <a:r>
              <a:rPr lang="en-US" sz="2400" dirty="0" smtClean="0"/>
              <a:t>equence </a:t>
            </a:r>
            <a:r>
              <a:rPr lang="en-US" sz="2400" dirty="0" smtClean="0"/>
              <a:t>(</a:t>
            </a:r>
            <a:r>
              <a:rPr lang="en-US" sz="2400" dirty="0" smtClean="0"/>
              <a:t>NGS) </a:t>
            </a:r>
            <a:r>
              <a:rPr lang="en-US" sz="2400" dirty="0" smtClean="0"/>
              <a:t>data</a:t>
            </a:r>
            <a:endParaRPr lang="en-US" sz="2400" dirty="0"/>
          </a:p>
        </p:txBody>
      </p:sp>
    </p:spTree>
    <p:extLst>
      <p:ext uri="{BB962C8B-B14F-4D97-AF65-F5344CB8AC3E}">
        <p14:creationId xmlns:p14="http://schemas.microsoft.com/office/powerpoint/2010/main" val="264454727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Perspective</a:t>
            </a:r>
            <a:endParaRPr lang="en-US" sz="2800" dirty="0" smtClean="0"/>
          </a:p>
        </p:txBody>
      </p:sp>
      <p:sp>
        <p:nvSpPr>
          <p:cNvPr id="5" name="TextBox 4"/>
          <p:cNvSpPr txBox="1"/>
          <p:nvPr/>
        </p:nvSpPr>
        <p:spPr>
          <a:xfrm>
            <a:off x="14514" y="6135469"/>
            <a:ext cx="1028196"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197</a:t>
            </a:r>
            <a:endParaRPr lang="en-US" dirty="0">
              <a:solidFill>
                <a:schemeClr val="bg1">
                  <a:lumMod val="50000"/>
                </a:schemeClr>
              </a:solidFill>
            </a:endParaRPr>
          </a:p>
        </p:txBody>
      </p:sp>
      <p:sp>
        <p:nvSpPr>
          <p:cNvPr id="6" name="TextBox 5"/>
          <p:cNvSpPr txBox="1"/>
          <p:nvPr/>
        </p:nvSpPr>
        <p:spPr>
          <a:xfrm>
            <a:off x="1524000" y="914400"/>
            <a:ext cx="7086600" cy="5632310"/>
          </a:xfrm>
          <a:prstGeom prst="rect">
            <a:avLst/>
          </a:prstGeom>
          <a:noFill/>
        </p:spPr>
        <p:txBody>
          <a:bodyPr wrap="square" rtlCol="0">
            <a:spAutoFit/>
          </a:bodyPr>
          <a:lstStyle/>
          <a:p>
            <a:pPr marL="457200" indent="-457200">
              <a:buFont typeface="Arial"/>
              <a:buChar char="•"/>
            </a:pPr>
            <a:r>
              <a:rPr lang="en-US" sz="2400" dirty="0" smtClean="0"/>
              <a:t>For database searching there continue to be many innovative approaches to improve sensitivity and specificity.</a:t>
            </a:r>
          </a:p>
          <a:p>
            <a:pPr marL="457200" indent="-457200">
              <a:buFont typeface="Arial"/>
              <a:buChar char="•"/>
            </a:pPr>
            <a:endParaRPr lang="en-US" sz="2400" dirty="0"/>
          </a:p>
          <a:p>
            <a:pPr marL="457200" indent="-457200">
              <a:buFont typeface="Arial"/>
              <a:buChar char="•"/>
            </a:pPr>
            <a:r>
              <a:rPr lang="en-US" sz="2400" dirty="0" smtClean="0"/>
              <a:t>We discussed DELTA-BLAST which is usually the best algorithm for any protein search.</a:t>
            </a:r>
          </a:p>
          <a:p>
            <a:pPr marL="457200" indent="-457200">
              <a:buFont typeface="Arial"/>
              <a:buChar char="•"/>
            </a:pPr>
            <a:endParaRPr lang="en-US" sz="2400" dirty="0"/>
          </a:p>
          <a:p>
            <a:pPr marL="457200" indent="-457200">
              <a:buFont typeface="Arial"/>
              <a:buChar char="•"/>
            </a:pPr>
            <a:r>
              <a:rPr lang="en-US" sz="2400" dirty="0" smtClean="0"/>
              <a:t>For DNA searches innovative spaced seed approaches have greatly increased search speed.</a:t>
            </a:r>
          </a:p>
          <a:p>
            <a:pPr marL="457200" indent="-457200">
              <a:buFont typeface="Arial"/>
              <a:buChar char="•"/>
            </a:pPr>
            <a:endParaRPr lang="en-US" sz="2400" dirty="0"/>
          </a:p>
          <a:p>
            <a:pPr marL="457200" indent="-457200">
              <a:buFont typeface="Arial"/>
              <a:buChar char="•"/>
            </a:pPr>
            <a:r>
              <a:rPr lang="en-US" sz="2400" dirty="0" smtClean="0"/>
              <a:t>For next-generation sequence data (Chapter 9) many algorithms have been introduced to align a vast number of reads (e.g. 1 billion short reads) to a large reference genome (e.g. the ~3 billion base pair human reference genome).</a:t>
            </a:r>
            <a:endParaRPr lang="en-US" sz="2400" dirty="0" smtClean="0"/>
          </a:p>
        </p:txBody>
      </p:sp>
    </p:spTree>
    <p:extLst>
      <p:ext uri="{BB962C8B-B14F-4D97-AF65-F5344CB8AC3E}">
        <p14:creationId xmlns:p14="http://schemas.microsoft.com/office/powerpoint/2010/main" val="71907920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Table</a:t>
            </a:r>
            <a:r>
              <a:rPr lang="en-US" dirty="0" smtClean="0">
                <a:solidFill>
                  <a:schemeClr val="bg1">
                    <a:lumMod val="50000"/>
                  </a:schemeClr>
                </a:solidFill>
              </a:rPr>
              <a:t> 5.1</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171</a:t>
            </a:r>
            <a:endParaRPr lang="en-US" dirty="0">
              <a:solidFill>
                <a:schemeClr val="bg1">
                  <a:lumMod val="50000"/>
                </a:schemeClr>
              </a:solidFill>
            </a:endParaRPr>
          </a:p>
        </p:txBody>
      </p:sp>
      <p:sp>
        <p:nvSpPr>
          <p:cNvPr id="5" name="Rectangle 4"/>
          <p:cNvSpPr/>
          <p:nvPr/>
        </p:nvSpPr>
        <p:spPr>
          <a:xfrm>
            <a:off x="1600200" y="304800"/>
            <a:ext cx="6858000" cy="523220"/>
          </a:xfrm>
          <a:prstGeom prst="rect">
            <a:avLst/>
          </a:prstGeom>
        </p:spPr>
        <p:txBody>
          <a:bodyPr wrap="square">
            <a:spAutoFit/>
          </a:bodyPr>
          <a:lstStyle/>
          <a:p>
            <a:r>
              <a:rPr lang="en-US" sz="2800" dirty="0"/>
              <a:t>Sequence similarity searching tools at </a:t>
            </a:r>
            <a:r>
              <a:rPr lang="en-US" sz="2800" dirty="0" smtClean="0"/>
              <a:t>EBI</a:t>
            </a:r>
          </a:p>
        </p:txBody>
      </p:sp>
      <p:sp>
        <p:nvSpPr>
          <p:cNvPr id="6" name="Rectangle 5"/>
          <p:cNvSpPr/>
          <p:nvPr/>
        </p:nvSpPr>
        <p:spPr>
          <a:xfrm>
            <a:off x="1219200" y="6274713"/>
            <a:ext cx="7772400" cy="430887"/>
          </a:xfrm>
          <a:prstGeom prst="rect">
            <a:avLst/>
          </a:prstGeom>
          <a:ln>
            <a:solidFill>
              <a:srgbClr val="000000"/>
            </a:solidFill>
          </a:ln>
        </p:spPr>
        <p:txBody>
          <a:bodyPr wrap="square">
            <a:spAutoFit/>
          </a:bodyPr>
          <a:lstStyle/>
          <a:p>
            <a:r>
              <a:rPr lang="en-US" sz="2200" dirty="0" smtClean="0"/>
              <a:t>P, </a:t>
            </a:r>
            <a:r>
              <a:rPr lang="en-US" sz="2200" dirty="0"/>
              <a:t>protein; N, nucleotide; </a:t>
            </a:r>
            <a:r>
              <a:rPr lang="en-US" sz="2200" dirty="0" smtClean="0"/>
              <a:t>G, </a:t>
            </a:r>
            <a:r>
              <a:rPr lang="en-US" sz="2200" dirty="0"/>
              <a:t>genomes; </a:t>
            </a:r>
            <a:r>
              <a:rPr lang="en-US" sz="2200" dirty="0" smtClean="0"/>
              <a:t>WGS</a:t>
            </a:r>
            <a:r>
              <a:rPr lang="en-US" sz="2200" dirty="0"/>
              <a:t>, whole-genome </a:t>
            </a:r>
            <a:r>
              <a:rPr lang="en-US" sz="2200" dirty="0" smtClean="0"/>
              <a:t>shotgun</a:t>
            </a:r>
            <a:endParaRPr lang="en-US" sz="2200" dirty="0"/>
          </a:p>
        </p:txBody>
      </p:sp>
      <p:pic>
        <p:nvPicPr>
          <p:cNvPr id="7" name="Picture 6" descr="Screen Shot 2017-01-29 at 7.14.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033663"/>
            <a:ext cx="7543800" cy="4833737"/>
          </a:xfrm>
          <a:prstGeom prst="rect">
            <a:avLst/>
          </a:prstGeom>
        </p:spPr>
      </p:pic>
    </p:spTree>
    <p:extLst>
      <p:ext uri="{BB962C8B-B14F-4D97-AF65-F5344CB8AC3E}">
        <p14:creationId xmlns:p14="http://schemas.microsoft.com/office/powerpoint/2010/main" val="744652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1767</TotalTime>
  <Words>6712</Words>
  <Application>Microsoft Macintosh PowerPoint</Application>
  <PresentationFormat>On-screen Show (4:3)</PresentationFormat>
  <Paragraphs>631</Paragraphs>
  <Slides>80</Slides>
  <Notes>37</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Solstice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Simple Markov Model</vt:lpstr>
      <vt:lpstr>Simple Hidden Markov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Kennedy Krieger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pevsner</dc:creator>
  <cp:lastModifiedBy>Pevsner, Jonathan</cp:lastModifiedBy>
  <cp:revision>53</cp:revision>
  <dcterms:created xsi:type="dcterms:W3CDTF">2014-11-10T15:13:23Z</dcterms:created>
  <dcterms:modified xsi:type="dcterms:W3CDTF">2017-01-30T00:49:18Z</dcterms:modified>
</cp:coreProperties>
</file>